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4" r:id="rId3"/>
    <p:sldId id="274" r:id="rId4"/>
    <p:sldId id="271" r:id="rId5"/>
    <p:sldId id="272" r:id="rId6"/>
    <p:sldId id="281" r:id="rId7"/>
    <p:sldId id="285" r:id="rId8"/>
    <p:sldId id="282" r:id="rId9"/>
    <p:sldId id="260" r:id="rId10"/>
    <p:sldId id="258" r:id="rId11"/>
    <p:sldId id="259" r:id="rId12"/>
    <p:sldId id="262" r:id="rId13"/>
    <p:sldId id="263" r:id="rId14"/>
    <p:sldId id="264" r:id="rId15"/>
    <p:sldId id="279" r:id="rId16"/>
    <p:sldId id="265" r:id="rId17"/>
    <p:sldId id="266" r:id="rId18"/>
    <p:sldId id="278" r:id="rId19"/>
    <p:sldId id="277" r:id="rId20"/>
    <p:sldId id="276" r:id="rId21"/>
    <p:sldId id="267" r:id="rId22"/>
    <p:sldId id="268"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0DFF"/>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259C5-3267-4D17-9309-2A6ED07D9E2D}" type="datetimeFigureOut">
              <a:rPr lang="en-US" smtClean="0"/>
              <a:t>7/30/2013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98DF7-5B43-4508-ABF1-828F02F1A7C8}" type="slidenum">
              <a:rPr lang="en-US" smtClean="0"/>
              <a:t>‹#›</a:t>
            </a:fld>
            <a:endParaRPr lang="en-US"/>
          </a:p>
        </p:txBody>
      </p:sp>
    </p:spTree>
    <p:extLst>
      <p:ext uri="{BB962C8B-B14F-4D97-AF65-F5344CB8AC3E}">
        <p14:creationId xmlns:p14="http://schemas.microsoft.com/office/powerpoint/2010/main" val="217795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C89AF-FC36-4B6E-96E3-AC088371D2CD}" type="slidenum">
              <a:rPr lang="en-US"/>
              <a:pPr/>
              <a:t>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All plant-related samples of interest in Florida should first be sent to your local University of Florida/IFAS Extension, Cooperative Extension County Office.  Visit the University of Florida’s new Solutions for Your Life website for the latest links and information to your local county agent.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58662-69C4-4116-8435-7EB690F04CD7}" type="slidenum">
              <a:rPr lang="en-US"/>
              <a:pPr/>
              <a:t>8</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This is a simplified view of the process.  There has been quite a bit of success with diagnosing common problems using DDIS.  In particular, many of your everyday insect and week problems can be readily identified in this fashion.  Plant pathogens can be a bit more difficult, but symptom pictures are very helpful if a physical sample is being submitted to a diagnostic lab.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211988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64157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206026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A42CC-CA89-4F1B-A7C1-A8435698FDE1}"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37845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A42CC-CA89-4F1B-A7C1-A8435698FDE1}" type="datetimeFigureOut">
              <a:rPr lang="en-US" smtClean="0"/>
              <a:t>7/30/2013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295319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AA42CC-CA89-4F1B-A7C1-A8435698FDE1}" type="datetimeFigureOut">
              <a:rPr lang="en-US" smtClean="0"/>
              <a:t>7/30/2013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421819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AA42CC-CA89-4F1B-A7C1-A8435698FDE1}" type="datetimeFigureOut">
              <a:rPr lang="en-US" smtClean="0"/>
              <a:t>7/30/2013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135216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A42CC-CA89-4F1B-A7C1-A8435698FDE1}" type="datetimeFigureOut">
              <a:rPr lang="en-US" smtClean="0"/>
              <a:t>7/30/2013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293720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A42CC-CA89-4F1B-A7C1-A8435698FDE1}" type="datetimeFigureOut">
              <a:rPr lang="en-US" smtClean="0"/>
              <a:t>7/30/2013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191159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A42CC-CA89-4F1B-A7C1-A8435698FDE1}" type="datetimeFigureOut">
              <a:rPr lang="en-US" smtClean="0"/>
              <a:t>7/30/2013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313238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A42CC-CA89-4F1B-A7C1-A8435698FDE1}" type="datetimeFigureOut">
              <a:rPr lang="en-US" smtClean="0"/>
              <a:t>7/30/2013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9A2B0-5623-4AEF-A83B-5CEE21699CBB}" type="slidenum">
              <a:rPr lang="en-US" smtClean="0"/>
              <a:t>‹#›</a:t>
            </a:fld>
            <a:endParaRPr lang="en-US"/>
          </a:p>
        </p:txBody>
      </p:sp>
    </p:spTree>
    <p:extLst>
      <p:ext uri="{BB962C8B-B14F-4D97-AF65-F5344CB8AC3E}">
        <p14:creationId xmlns:p14="http://schemas.microsoft.com/office/powerpoint/2010/main" val="363635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0D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A42CC-CA89-4F1B-A7C1-A8435698FDE1}" type="datetimeFigureOut">
              <a:rPr lang="en-US" smtClean="0"/>
              <a:t>7/30/2013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A2B0-5623-4AEF-A83B-5CEE21699CBB}" type="slidenum">
              <a:rPr lang="en-US" smtClean="0"/>
              <a:t>‹#›</a:t>
            </a:fld>
            <a:endParaRPr lang="en-US"/>
          </a:p>
        </p:txBody>
      </p:sp>
    </p:spTree>
    <p:extLst>
      <p:ext uri="{BB962C8B-B14F-4D97-AF65-F5344CB8AC3E}">
        <p14:creationId xmlns:p14="http://schemas.microsoft.com/office/powerpoint/2010/main" val="699357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dis.ifas.ufl.edu/topic_spa_vegetable_production" TargetMode="External"/><Relationship Id="rId2" Type="http://schemas.openxmlformats.org/officeDocument/2006/relationships/hyperlink" Target="http://edis.ifas.ufl.edu/TOPIC_Vegetable_Industry" TargetMode="Externa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2" Type="http://schemas.openxmlformats.org/officeDocument/2006/relationships/hyperlink" Target="http://edis.ifas.ufl.edu/topic_vegetable_weed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hyperlink" Target="http://ifasbooks.ifas.ufl.edu/" TargetMode="Externa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hyperlink" Target="http://entnemdept.ufl.edu/creatures/" TargetMode="External"/><Relationship Id="rId3" Type="http://schemas.openxmlformats.org/officeDocument/2006/relationships/hyperlink" Target="http://entnemdept.ufl.edu/creatures/main/search_common.htm" TargetMode="External"/><Relationship Id="rId7" Type="http://schemas.openxmlformats.org/officeDocument/2006/relationships/hyperlink" Target="http://entnemdept.ufl.edu/creatures/main/search_new.htm" TargetMode="External"/><Relationship Id="rId12"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hyperlink" Target="http://entnemdept.ufl.edu/creatures/main/search_higher.htm" TargetMode="External"/><Relationship Id="rId5" Type="http://schemas.openxmlformats.org/officeDocument/2006/relationships/hyperlink" Target="http://entnemdept.ufl.edu/creatures/main/search_scientific.htm"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entnemdept.ufl.edu/creatures/main/search_crop.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381000"/>
            <a:ext cx="9677400" cy="2209800"/>
          </a:xfrm>
          <a:prstGeom prst="rect">
            <a:avLst/>
          </a:prstGeom>
          <a:noFill/>
          <a:ln w="9525">
            <a:noFill/>
            <a:miter lim="800000"/>
            <a:headEnd/>
            <a:tailEnd/>
          </a:ln>
          <a:effectLst/>
        </p:spPr>
        <p:txBody>
          <a:bodyPr anchor="ctr"/>
          <a:lstStyle/>
          <a:p>
            <a:pPr algn="ctr"/>
            <a:r>
              <a:rPr lang="en-US" sz="4000" b="1" dirty="0" smtClean="0">
                <a:solidFill>
                  <a:srgbClr val="00FF00"/>
                </a:solidFill>
                <a:effectLst>
                  <a:outerShdw blurRad="38100" dist="38100" dir="2700000" algn="tl">
                    <a:srgbClr val="000000">
                      <a:alpha val="43137"/>
                    </a:srgbClr>
                  </a:outerShdw>
                </a:effectLst>
                <a:latin typeface="Lucida Sans" pitchFamily="34" charset="0"/>
              </a:rPr>
              <a:t>Vegetable </a:t>
            </a:r>
            <a:r>
              <a:rPr lang="en-US" sz="4000" b="1" dirty="0">
                <a:solidFill>
                  <a:srgbClr val="00FF00"/>
                </a:solidFill>
                <a:effectLst>
                  <a:outerShdw blurRad="38100" dist="38100" dir="2700000" algn="tl">
                    <a:srgbClr val="000000">
                      <a:alpha val="43137"/>
                    </a:srgbClr>
                  </a:outerShdw>
                </a:effectLst>
                <a:latin typeface="Lucida Sans" pitchFamily="34" charset="0"/>
              </a:rPr>
              <a:t>Diagnostics 101</a:t>
            </a:r>
            <a:r>
              <a:rPr lang="en-US" sz="4000" b="1" dirty="0" smtClean="0">
                <a:solidFill>
                  <a:srgbClr val="00FF00"/>
                </a:solidFill>
                <a:effectLst>
                  <a:outerShdw blurRad="38100" dist="38100" dir="2700000" algn="tl">
                    <a:srgbClr val="000000">
                      <a:alpha val="43137"/>
                    </a:srgbClr>
                  </a:outerShdw>
                </a:effectLst>
                <a:latin typeface="Lucida Sans" pitchFamily="34" charset="0"/>
              </a:rPr>
              <a:t>:</a:t>
            </a:r>
          </a:p>
          <a:p>
            <a:pPr algn="ctr"/>
            <a:r>
              <a:rPr lang="en-US" sz="4000" b="1" dirty="0" smtClean="0">
                <a:solidFill>
                  <a:srgbClr val="00FF00"/>
                </a:solidFill>
                <a:effectLst>
                  <a:outerShdw blurRad="38100" dist="38100" dir="2700000" algn="tl">
                    <a:srgbClr val="000000">
                      <a:alpha val="43137"/>
                    </a:srgbClr>
                  </a:outerShdw>
                </a:effectLst>
                <a:latin typeface="Lucida Sans" pitchFamily="34" charset="0"/>
              </a:rPr>
              <a:t> </a:t>
            </a:r>
            <a:r>
              <a:rPr lang="en-US" sz="4000" b="1" dirty="0">
                <a:solidFill>
                  <a:srgbClr val="00FF00"/>
                </a:solidFill>
                <a:effectLst>
                  <a:outerShdw blurRad="38100" dist="38100" dir="2700000" algn="tl">
                    <a:srgbClr val="000000">
                      <a:alpha val="43137"/>
                    </a:srgbClr>
                  </a:outerShdw>
                </a:effectLst>
                <a:latin typeface="Lucida Sans" pitchFamily="34" charset="0"/>
              </a:rPr>
              <a:t>Insects and </a:t>
            </a:r>
            <a:r>
              <a:rPr lang="en-US" sz="4000" b="1" dirty="0" smtClean="0">
                <a:solidFill>
                  <a:srgbClr val="00FF00"/>
                </a:solidFill>
                <a:effectLst>
                  <a:outerShdw blurRad="38100" dist="38100" dir="2700000" algn="tl">
                    <a:srgbClr val="000000">
                      <a:alpha val="43137"/>
                    </a:srgbClr>
                  </a:outerShdw>
                </a:effectLst>
                <a:latin typeface="Lucida Sans" pitchFamily="34" charset="0"/>
              </a:rPr>
              <a:t>Diseases</a:t>
            </a:r>
          </a:p>
          <a:p>
            <a:pPr algn="ctr"/>
            <a:r>
              <a:rPr lang="en-US" sz="3600" dirty="0">
                <a:solidFill>
                  <a:srgbClr val="FFC000"/>
                </a:solidFill>
                <a:effectLst>
                  <a:outerShdw blurRad="38100" dist="38100" dir="2700000" algn="tl">
                    <a:srgbClr val="000000">
                      <a:alpha val="43137"/>
                    </a:srgbClr>
                  </a:outerShdw>
                </a:effectLst>
              </a:rPr>
              <a:t>Resources for </a:t>
            </a:r>
            <a:r>
              <a:rPr lang="en-US" sz="3600" dirty="0" smtClean="0">
                <a:solidFill>
                  <a:srgbClr val="FFC000"/>
                </a:solidFill>
                <a:effectLst>
                  <a:outerShdw blurRad="38100" dist="38100" dir="2700000" algn="tl">
                    <a:srgbClr val="000000">
                      <a:alpha val="43137"/>
                    </a:srgbClr>
                  </a:outerShdw>
                </a:effectLst>
              </a:rPr>
              <a:t>Pest Identification</a:t>
            </a:r>
            <a:endParaRPr lang="en-US" sz="3600" b="1" i="1" dirty="0">
              <a:solidFill>
                <a:srgbClr val="FFC000"/>
              </a:solidFill>
              <a:effectLst>
                <a:outerShdw blurRad="38100" dist="38100" dir="2700000" algn="tl">
                  <a:srgbClr val="000000">
                    <a:alpha val="43137"/>
                  </a:srgbClr>
                </a:outerShdw>
              </a:effectLst>
              <a:latin typeface="Lucida Sans" pitchFamily="34" charset="0"/>
            </a:endParaRPr>
          </a:p>
        </p:txBody>
      </p:sp>
      <p:sp>
        <p:nvSpPr>
          <p:cNvPr id="24579" name="Rectangle 3"/>
          <p:cNvSpPr>
            <a:spLocks noChangeArrowheads="1"/>
          </p:cNvSpPr>
          <p:nvPr/>
        </p:nvSpPr>
        <p:spPr bwMode="auto">
          <a:xfrm>
            <a:off x="800099" y="3124200"/>
            <a:ext cx="7619999" cy="1363683"/>
          </a:xfrm>
          <a:prstGeom prst="rect">
            <a:avLst/>
          </a:prstGeom>
          <a:noFill/>
          <a:ln w="9525">
            <a:noFill/>
            <a:miter lim="800000"/>
            <a:headEnd/>
            <a:tailEnd/>
          </a:ln>
          <a:effectLst/>
        </p:spPr>
        <p:txBody>
          <a:bodyPr/>
          <a:lstStyle/>
          <a:p>
            <a:pPr marL="342900" indent="-342900" algn="ctr"/>
            <a:r>
              <a:rPr lang="en-US" sz="3600" dirty="0" smtClean="0">
                <a:solidFill>
                  <a:schemeClr val="bg1"/>
                </a:solidFill>
                <a:effectLst>
                  <a:outerShdw blurRad="38100" dist="38100" dir="2700000" algn="tl">
                    <a:srgbClr val="000000"/>
                  </a:outerShdw>
                </a:effectLst>
                <a:latin typeface="Lucida Sans" pitchFamily="34" charset="0"/>
              </a:rPr>
              <a:t>Norm Leppla, Director</a:t>
            </a:r>
          </a:p>
          <a:p>
            <a:pPr marL="342900" indent="-342900" algn="ctr"/>
            <a:r>
              <a:rPr lang="en-US" sz="3600" dirty="0" smtClean="0">
                <a:solidFill>
                  <a:schemeClr val="bg1"/>
                </a:solidFill>
                <a:effectLst>
                  <a:outerShdw blurRad="38100" dist="38100" dir="2700000" algn="tl">
                    <a:srgbClr val="000000"/>
                  </a:outerShdw>
                </a:effectLst>
                <a:latin typeface="Lucida Sans" pitchFamily="34" charset="0"/>
              </a:rPr>
              <a:t>UF/IFAS Statewide IPM Program</a:t>
            </a:r>
            <a:endParaRPr lang="en-US" sz="4000" dirty="0">
              <a:solidFill>
                <a:schemeClr val="bg1"/>
              </a:solidFill>
              <a:effectLst>
                <a:outerShdw blurRad="38100" dist="38100" dir="2700000" algn="tl">
                  <a:srgbClr val="000000"/>
                </a:outerShdw>
              </a:effectLst>
            </a:endParaRPr>
          </a:p>
        </p:txBody>
      </p:sp>
      <p:grpSp>
        <p:nvGrpSpPr>
          <p:cNvPr id="2" name="Group 7"/>
          <p:cNvGrpSpPr/>
          <p:nvPr/>
        </p:nvGrpSpPr>
        <p:grpSpPr>
          <a:xfrm>
            <a:off x="1866898" y="5410200"/>
            <a:ext cx="5486400" cy="838200"/>
            <a:chOff x="533400" y="5562600"/>
            <a:chExt cx="5791200" cy="91440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227" y="5562600"/>
              <a:ext cx="3108373" cy="914400"/>
            </a:xfrm>
            <a:prstGeom prst="rect">
              <a:avLst/>
            </a:prstGeom>
            <a:noFill/>
            <a:ln w="19050">
              <a:solidFill>
                <a:schemeClr val="tx1"/>
              </a:solidFill>
              <a:miter lim="800000"/>
              <a:headEnd/>
              <a:tailEnd/>
            </a:ln>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562602"/>
              <a:ext cx="2667000" cy="914398"/>
            </a:xfrm>
            <a:prstGeom prst="rect">
              <a:avLst/>
            </a:prstGeom>
            <a:noFill/>
            <a:ln w="19050">
              <a:solidFill>
                <a:schemeClr val="tx1"/>
              </a:solidFill>
              <a:miter lim="800000"/>
              <a:headEnd/>
              <a:tailEnd/>
            </a:ln>
          </p:spPr>
        </p:pic>
      </p:grpSp>
    </p:spTree>
    <p:extLst>
      <p:ext uri="{BB962C8B-B14F-4D97-AF65-F5344CB8AC3E}">
        <p14:creationId xmlns:p14="http://schemas.microsoft.com/office/powerpoint/2010/main" val="393735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514600" y="1238479"/>
            <a:ext cx="6642139" cy="51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lnSpc>
                <a:spcPts val="4000"/>
              </a:lnSpc>
              <a:buClr>
                <a:srgbClr val="FFFF00"/>
              </a:buClr>
              <a:buSzPct val="125000"/>
              <a:buFont typeface="Arial" pitchFamily="34" charset="0"/>
              <a:buChar char="•"/>
              <a:defRPr/>
            </a:pPr>
            <a:r>
              <a:rPr lang="en-US" sz="2400" dirty="0" smtClean="0"/>
              <a:t> </a:t>
            </a:r>
            <a:r>
              <a:rPr lang="en-US" sz="2800" dirty="0" smtClean="0">
                <a:solidFill>
                  <a:schemeClr val="bg1"/>
                </a:solidFill>
                <a:effectLst>
                  <a:outerShdw blurRad="38100" dist="38100" dir="2700000" algn="tl">
                    <a:srgbClr val="000000">
                      <a:alpha val="43137"/>
                    </a:srgbClr>
                  </a:outerShdw>
                </a:effectLst>
                <a:latin typeface="+mn-lt"/>
              </a:rPr>
              <a:t>Habitat-specific IPM guides, fact sheets.</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EDIS articles, Featured Creatures, etc.</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Links to specialized websites with IPM</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management information specific to</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a crop or situation.</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Key contacts for expert advice on </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managing pests.</a:t>
            </a:r>
          </a:p>
          <a:p>
            <a:pPr marL="457200" indent="-457200" eaLnBrk="1" hangingPunct="1">
              <a:lnSpc>
                <a:spcPts val="4000"/>
              </a:lnSpc>
              <a:buClr>
                <a:srgbClr val="FFFF00"/>
              </a:buClr>
              <a:buSzPct val="125000"/>
              <a:buFont typeface="Arial" pitchFamily="34" charset="0"/>
              <a:buChar char="•"/>
              <a:defRPr/>
            </a:pPr>
            <a:r>
              <a:rPr lang="en-US" sz="2800" dirty="0" smtClean="0">
                <a:solidFill>
                  <a:schemeClr val="bg1"/>
                </a:solidFill>
                <a:effectLst>
                  <a:outerShdw blurRad="38100" dist="38100" dir="2700000" algn="tl">
                    <a:srgbClr val="000000">
                      <a:alpha val="43137"/>
                    </a:srgbClr>
                  </a:outerShdw>
                </a:effectLst>
                <a:latin typeface="+mn-lt"/>
              </a:rPr>
              <a:t>Additional resources for pest</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identification and management, </a:t>
            </a:r>
          </a:p>
          <a:p>
            <a:pPr eaLnBrk="1" hangingPunct="1">
              <a:lnSpc>
                <a:spcPts val="4000"/>
              </a:lnSpc>
              <a:buSzPct val="125000"/>
              <a:defRPr/>
            </a:pPr>
            <a:r>
              <a:rPr lang="en-US" sz="2800" dirty="0">
                <a:solidFill>
                  <a:schemeClr val="bg1"/>
                </a:solidFill>
                <a:effectLst>
                  <a:outerShdw blurRad="38100" dist="38100" dir="2700000" algn="tl">
                    <a:srgbClr val="000000">
                      <a:alpha val="43137"/>
                    </a:srgbClr>
                  </a:outerShdw>
                </a:effectLst>
                <a:latin typeface="+mn-lt"/>
              </a:rPr>
              <a:t> </a:t>
            </a:r>
            <a:r>
              <a:rPr lang="en-US" sz="2800" dirty="0" smtClean="0">
                <a:solidFill>
                  <a:schemeClr val="bg1"/>
                </a:solidFill>
                <a:effectLst>
                  <a:outerShdw blurRad="38100" dist="38100" dir="2700000" algn="tl">
                    <a:srgbClr val="000000">
                      <a:alpha val="43137"/>
                    </a:srgbClr>
                  </a:outerShdw>
                </a:effectLst>
                <a:latin typeface="+mn-lt"/>
              </a:rPr>
              <a:t>     e.g., diagnostic services.</a:t>
            </a:r>
          </a:p>
        </p:txBody>
      </p:sp>
      <p:sp>
        <p:nvSpPr>
          <p:cNvPr id="21507" name="TextBox 3"/>
          <p:cNvSpPr txBox="1">
            <a:spLocks noChangeArrowheads="1"/>
          </p:cNvSpPr>
          <p:nvPr/>
        </p:nvSpPr>
        <p:spPr bwMode="auto">
          <a:xfrm>
            <a:off x="228600" y="228600"/>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4000" b="1" dirty="0" smtClean="0">
                <a:solidFill>
                  <a:srgbClr val="66FF66"/>
                </a:solidFill>
                <a:effectLst>
                  <a:outerShdw blurRad="38100" dist="38100" dir="2700000" algn="tl">
                    <a:srgbClr val="000000">
                      <a:alpha val="43137"/>
                    </a:srgbClr>
                  </a:outerShdw>
                </a:effectLst>
                <a:latin typeface="Lucida Sans" pitchFamily="34" charset="0"/>
              </a:rPr>
              <a:t>Direct Access to IPM Information</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1981200" cy="5366286"/>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2243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2057400" y="4190999"/>
            <a:ext cx="2514601" cy="13806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443412" cy="686566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flipH="1" flipV="1">
            <a:off x="2072640" y="179373"/>
            <a:ext cx="2525487" cy="8743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43200" y="6096000"/>
            <a:ext cx="990600" cy="590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51" name="Picture 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179372"/>
            <a:ext cx="1905000" cy="539226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86000" y="2734963"/>
            <a:ext cx="1981200" cy="3920845"/>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Left Arrow 1"/>
          <p:cNvSpPr/>
          <p:nvPr/>
        </p:nvSpPr>
        <p:spPr>
          <a:xfrm rot="10800000">
            <a:off x="1524000" y="5726625"/>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1295400" y="4151953"/>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505200" y="343283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828800" y="144780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524000" y="1103953"/>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89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105399"/>
            <a:ext cx="4619625" cy="1533525"/>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151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38900" y="3124200"/>
            <a:ext cx="2324100" cy="304958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807" y="386257"/>
            <a:ext cx="2805193" cy="2998706"/>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05480" name="Text Box 8"/>
          <p:cNvSpPr txBox="1">
            <a:spLocks noChangeArrowheads="1"/>
          </p:cNvSpPr>
          <p:nvPr/>
        </p:nvSpPr>
        <p:spPr bwMode="auto">
          <a:xfrm>
            <a:off x="304800" y="76200"/>
            <a:ext cx="2819400" cy="1323439"/>
          </a:xfrm>
          <a:prstGeom prst="rect">
            <a:avLst/>
          </a:prstGeom>
          <a:noFill/>
          <a:ln w="9525">
            <a:noFill/>
            <a:miter lim="800000"/>
            <a:headEnd/>
            <a:tailEnd/>
          </a:ln>
          <a:effectLst/>
        </p:spPr>
        <p:txBody>
          <a:bodyPr>
            <a:spAutoFit/>
          </a:bodyPr>
          <a:lstStyle/>
          <a:p>
            <a:pPr>
              <a:spcBef>
                <a:spcPct val="50000"/>
              </a:spcBef>
              <a:defRPr/>
            </a:pPr>
            <a:r>
              <a:rPr lang="en-US" sz="4000" b="1" dirty="0">
                <a:solidFill>
                  <a:srgbClr val="00FF00"/>
                </a:solidFill>
                <a:effectLst>
                  <a:outerShdw blurRad="38100" dist="38100" dir="2700000" algn="tl">
                    <a:srgbClr val="000000"/>
                  </a:outerShdw>
                </a:effectLst>
                <a:latin typeface="Lucida Sans" pitchFamily="34" charset="0"/>
              </a:rPr>
              <a:t>Extension Guides</a:t>
            </a:r>
          </a:p>
        </p:txBody>
      </p:sp>
      <p:pic>
        <p:nvPicPr>
          <p:cNvPr id="215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222" y="762000"/>
            <a:ext cx="2057400" cy="20574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http://nfrec.ifas.ufl.edu/Vegetable_Production/co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429" y="1638300"/>
            <a:ext cx="2091571" cy="2705100"/>
          </a:xfrm>
          <a:prstGeom prst="rect">
            <a:avLst/>
          </a:prstGeom>
          <a:noFill/>
          <a:ln w="28575">
            <a:solidFill>
              <a:srgbClr val="00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4507468"/>
            <a:ext cx="5105400" cy="369332"/>
          </a:xfrm>
          <a:prstGeom prst="rect">
            <a:avLst/>
          </a:prstGeom>
          <a:solidFill>
            <a:schemeClr val="bg1"/>
          </a:solidFill>
          <a:ln w="19050">
            <a:solidFill>
              <a:srgbClr val="FF0000"/>
            </a:solidFill>
          </a:ln>
        </p:spPr>
        <p:txBody>
          <a:bodyPr wrap="square">
            <a:spAutoFit/>
          </a:bodyPr>
          <a:lstStyle/>
          <a:p>
            <a:r>
              <a:rPr lang="en-US" dirty="0" smtClean="0">
                <a:solidFill>
                  <a:srgbClr val="0D0DFF"/>
                </a:solidFill>
              </a:rPr>
              <a:t>http://nfrec.ifas.ufl.edu/vegetable_handbook.shtml</a:t>
            </a:r>
            <a:endParaRPr lang="en-US" dirty="0">
              <a:solidFill>
                <a:srgbClr val="0D0DFF"/>
              </a:solidFill>
            </a:endParaRP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4418308" y="3657600"/>
            <a:ext cx="1676400" cy="597606"/>
          </a:xfrm>
          <a:prstGeom prst="rect">
            <a:avLst/>
          </a:prstGeom>
          <a:noFill/>
          <a:ln w="19050">
            <a:solidFill>
              <a:srgbClr val="FF0066"/>
            </a:solidFill>
          </a:ln>
        </p:spPr>
      </p:pic>
      <p:sp>
        <p:nvSpPr>
          <p:cNvPr id="3" name="TextBox 2"/>
          <p:cNvSpPr txBox="1"/>
          <p:nvPr/>
        </p:nvSpPr>
        <p:spPr>
          <a:xfrm>
            <a:off x="3314054" y="5238427"/>
            <a:ext cx="838200" cy="523220"/>
          </a:xfrm>
          <a:prstGeom prst="rect">
            <a:avLst/>
          </a:prstGeom>
          <a:noFill/>
          <a:ln w="19050">
            <a:solidFill>
              <a:srgbClr val="FF0000"/>
            </a:solidFill>
          </a:ln>
        </p:spPr>
        <p:txBody>
          <a:bodyPr wrap="square" rtlCol="0">
            <a:spAutoFit/>
          </a:bodyPr>
          <a:lstStyle/>
          <a:p>
            <a:r>
              <a:rPr lang="en-US" sz="2800" dirty="0" smtClean="0">
                <a:solidFill>
                  <a:srgbClr val="0D0DFF"/>
                </a:solidFill>
              </a:rPr>
              <a:t>EDIS</a:t>
            </a:r>
            <a:endParaRPr lang="en-US" sz="2800" dirty="0">
              <a:solidFill>
                <a:srgbClr val="0D0DFF"/>
              </a:solidFill>
            </a:endParaRPr>
          </a:p>
        </p:txBody>
      </p:sp>
    </p:spTree>
    <p:extLst>
      <p:ext uri="{BB962C8B-B14F-4D97-AF65-F5344CB8AC3E}">
        <p14:creationId xmlns:p14="http://schemas.microsoft.com/office/powerpoint/2010/main" val="938432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Natural_Enemy_Guidelines_Page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228600"/>
            <a:ext cx="4935537" cy="63881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1497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381000"/>
            <a:ext cx="7164387" cy="612298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87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8222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7239000" y="449580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725269"/>
            <a:ext cx="3352800" cy="646331"/>
          </a:xfrm>
          <a:prstGeom prst="rect">
            <a:avLst/>
          </a:prstGeom>
        </p:spPr>
        <p:txBody>
          <a:bodyPr wrap="square">
            <a:spAutoFit/>
          </a:bodyPr>
          <a:lstStyle/>
          <a:p>
            <a:r>
              <a:rPr lang="en-US" dirty="0" smtClean="0">
                <a:solidFill>
                  <a:schemeClr val="bg1"/>
                </a:solidFill>
              </a:rPr>
              <a:t>http://solutionsforyourlife.ufl.edu</a:t>
            </a:r>
            <a:r>
              <a:rPr lang="en-US" dirty="0" smtClean="0"/>
              <a:t>/</a:t>
            </a:r>
            <a:endParaRPr lang="en-US" dirty="0"/>
          </a:p>
        </p:txBody>
      </p:sp>
    </p:spTree>
    <p:extLst>
      <p:ext uri="{BB962C8B-B14F-4D97-AF65-F5344CB8AC3E}">
        <p14:creationId xmlns:p14="http://schemas.microsoft.com/office/powerpoint/2010/main" val="1330141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685800" y="53975"/>
            <a:ext cx="7772400" cy="1470025"/>
          </a:xfrm>
        </p:spPr>
        <p:txBody>
          <a:bodyPr/>
          <a:lstStyle/>
          <a:p>
            <a:pPr>
              <a:defRPr/>
            </a:pPr>
            <a:r>
              <a:rPr lang="en-US" sz="4000" b="1" dirty="0" smtClean="0">
                <a:solidFill>
                  <a:srgbClr val="66FF66"/>
                </a:solidFill>
                <a:effectLst>
                  <a:outerShdw blurRad="38100" dist="38100" dir="2700000" algn="tl">
                    <a:srgbClr val="000000">
                      <a:alpha val="43137"/>
                    </a:srgbClr>
                  </a:outerShdw>
                </a:effectLst>
                <a:latin typeface="Lucida Sans" pitchFamily="34" charset="0"/>
              </a:rPr>
              <a:t>Electronic Data Information Source (EDIS)</a:t>
            </a:r>
          </a:p>
        </p:txBody>
      </p:sp>
      <p:sp>
        <p:nvSpPr>
          <p:cNvPr id="10243" name="Subtitle 4"/>
          <p:cNvSpPr>
            <a:spLocks noGrp="1"/>
          </p:cNvSpPr>
          <p:nvPr>
            <p:ph type="subTitle" idx="1"/>
          </p:nvPr>
        </p:nvSpPr>
        <p:spPr>
          <a:xfrm>
            <a:off x="390525" y="3810000"/>
            <a:ext cx="8382000" cy="1752600"/>
          </a:xfrm>
          <a:solidFill>
            <a:schemeClr val="bg1"/>
          </a:solidFill>
          <a:ln>
            <a:solidFill>
              <a:srgbClr val="66FF33"/>
            </a:solidFill>
          </a:ln>
        </p:spPr>
        <p:txBody>
          <a:bodyPr/>
          <a:lstStyle/>
          <a:p>
            <a:pPr>
              <a:defRPr/>
            </a:pPr>
            <a:r>
              <a:rPr lang="en-US" dirty="0" smtClean="0">
                <a:solidFill>
                  <a:schemeClr val="tx1"/>
                </a:solidFill>
              </a:rPr>
              <a:t>The EDIS website is a comprehensive, single-source repository of all current UF/IFAS peer-reviewed publications (about 7,500). </a:t>
            </a:r>
          </a:p>
          <a:p>
            <a:pPr>
              <a:defRPr/>
            </a:pPr>
            <a:endParaRPr lang="en-US" dirty="0" smtClean="0"/>
          </a:p>
        </p:txBody>
      </p:sp>
      <p:sp>
        <p:nvSpPr>
          <p:cNvPr id="22532" name="TextBox 5"/>
          <p:cNvSpPr txBox="1">
            <a:spLocks noChangeArrowheads="1"/>
          </p:cNvSpPr>
          <p:nvPr/>
        </p:nvSpPr>
        <p:spPr bwMode="auto">
          <a:xfrm>
            <a:off x="2286000" y="5892800"/>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3600" dirty="0" smtClean="0">
                <a:solidFill>
                  <a:schemeClr val="bg1"/>
                </a:solidFill>
                <a:effectLst>
                  <a:outerShdw blurRad="38100" dist="38100" dir="2700000" algn="tl">
                    <a:srgbClr val="000000">
                      <a:alpha val="43137"/>
                    </a:srgbClr>
                  </a:outerShdw>
                </a:effectLst>
                <a:latin typeface="+mn-lt"/>
              </a:rPr>
              <a:t>http://edis.ifas.ufl.edu</a:t>
            </a:r>
          </a:p>
        </p:txBody>
      </p:sp>
      <p:pic>
        <p:nvPicPr>
          <p:cNvPr id="22533" name="Picture 2" descr="EDIS - Electronic Data Information Source of UF/IFAS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657350"/>
            <a:ext cx="7143750" cy="161925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2786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1905000"/>
            <a:ext cx="5105400" cy="3657600"/>
          </a:xfrm>
        </p:spPr>
        <p:txBody>
          <a:bodyPr/>
          <a:lstStyle/>
          <a:p>
            <a:pPr>
              <a:buClr>
                <a:srgbClr val="FFFF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Agriculture</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Community Development</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Environment</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Families &amp; Consumers</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4H Youth development</a:t>
            </a:r>
          </a:p>
          <a:p>
            <a:pPr>
              <a:buClr>
                <a:schemeClr val="bg1"/>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rPr>
              <a:t>Lawn &amp; Garden</a:t>
            </a:r>
          </a:p>
        </p:txBody>
      </p:sp>
      <p:sp>
        <p:nvSpPr>
          <p:cNvPr id="23555" name="TextBox 3"/>
          <p:cNvSpPr txBox="1">
            <a:spLocks noChangeArrowheads="1"/>
          </p:cNvSpPr>
          <p:nvPr/>
        </p:nvSpPr>
        <p:spPr bwMode="auto">
          <a:xfrm>
            <a:off x="5257800" y="1981200"/>
            <a:ext cx="3513334" cy="403187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chemeClr val="bg1"/>
              </a:buClr>
              <a:buSzPct val="150000"/>
              <a:buFont typeface="Arial" pitchFamily="34" charset="0"/>
              <a:buChar char="•"/>
              <a:defRPr/>
            </a:pPr>
            <a:r>
              <a:rPr lang="en-US" sz="3200" dirty="0" smtClean="0">
                <a:latin typeface="+mn-lt"/>
              </a:rPr>
              <a:t> </a:t>
            </a:r>
            <a:r>
              <a:rPr lang="en-US" sz="3200" dirty="0" smtClean="0">
                <a:solidFill>
                  <a:schemeClr val="bg1"/>
                </a:solidFill>
                <a:effectLst>
                  <a:outerShdw blurRad="38100" dist="38100" dir="2700000" algn="tl">
                    <a:srgbClr val="000000">
                      <a:alpha val="43137"/>
                    </a:srgbClr>
                  </a:outerShdw>
                </a:effectLst>
                <a:latin typeface="+mn-lt"/>
              </a:rPr>
              <a:t>Aquaculture</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Crops</a:t>
            </a:r>
          </a:p>
          <a:p>
            <a:pPr eaLnBrk="1" hangingPunct="1">
              <a:buClr>
                <a:schemeClr val="bg1"/>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Livestock</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Nursery &amp; GH</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Organic farming</a:t>
            </a:r>
          </a:p>
          <a:p>
            <a:pPr eaLnBrk="1" hangingPunct="1">
              <a:buClr>
                <a:schemeClr val="bg1"/>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Agricultural safety</a:t>
            </a:r>
          </a:p>
          <a:p>
            <a:pPr eaLnBrk="1" hangingPunct="1">
              <a:buClr>
                <a:srgbClr val="FFFF00"/>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a:t>
            </a:r>
            <a:r>
              <a:rPr lang="en-US" sz="3200" dirty="0" smtClean="0">
                <a:solidFill>
                  <a:srgbClr val="FFFF00"/>
                </a:solidFill>
                <a:effectLst>
                  <a:outerShdw blurRad="38100" dist="38100" dir="2700000" algn="tl">
                    <a:srgbClr val="000000">
                      <a:alpha val="43137"/>
                    </a:srgbClr>
                  </a:outerShdw>
                </a:effectLst>
                <a:latin typeface="+mn-lt"/>
              </a:rPr>
              <a:t>Small farms</a:t>
            </a:r>
          </a:p>
          <a:p>
            <a:pPr eaLnBrk="1" hangingPunct="1">
              <a:buClr>
                <a:schemeClr val="bg1"/>
              </a:buClr>
              <a:buSzPct val="150000"/>
              <a:buFont typeface="Arial" pitchFamily="34" charset="0"/>
              <a:buChar char="•"/>
              <a:defRPr/>
            </a:pPr>
            <a:r>
              <a:rPr lang="en-US" sz="3200" dirty="0" smtClean="0">
                <a:solidFill>
                  <a:schemeClr val="bg1"/>
                </a:solidFill>
                <a:effectLst>
                  <a:outerShdw blurRad="38100" dist="38100" dir="2700000" algn="tl">
                    <a:srgbClr val="000000">
                      <a:alpha val="43137"/>
                    </a:srgbClr>
                  </a:outerShdw>
                </a:effectLst>
                <a:latin typeface="+mn-lt"/>
              </a:rPr>
              <a:t> Turf &amp; sod</a:t>
            </a:r>
          </a:p>
        </p:txBody>
      </p:sp>
      <p:sp>
        <p:nvSpPr>
          <p:cNvPr id="11268" name="Title 3"/>
          <p:cNvSpPr>
            <a:spLocks noGrp="1"/>
          </p:cNvSpPr>
          <p:nvPr>
            <p:ph type="title"/>
          </p:nvPr>
        </p:nvSpPr>
        <p:spPr/>
        <p:txBody>
          <a:bodyPr>
            <a:noAutofit/>
          </a:bodyPr>
          <a:lstStyle/>
          <a:p>
            <a:pPr>
              <a:defRPr/>
            </a:pPr>
            <a:r>
              <a:rPr lang="en-US" sz="4000" b="1" dirty="0" smtClean="0">
                <a:solidFill>
                  <a:srgbClr val="66FF66"/>
                </a:solidFill>
                <a:effectLst>
                  <a:outerShdw blurRad="38100" dist="38100" dir="2700000" algn="tl">
                    <a:srgbClr val="000000">
                      <a:alpha val="43137"/>
                    </a:srgbClr>
                  </a:outerShdw>
                </a:effectLst>
                <a:latin typeface="Lucida Sans" pitchFamily="34" charset="0"/>
              </a:rPr>
              <a:t>Electronic Data Information Source (EDIS)</a:t>
            </a:r>
          </a:p>
        </p:txBody>
      </p:sp>
      <p:sp>
        <p:nvSpPr>
          <p:cNvPr id="6" name="Notched Right Arrow 5"/>
          <p:cNvSpPr/>
          <p:nvPr/>
        </p:nvSpPr>
        <p:spPr>
          <a:xfrm>
            <a:off x="3200400" y="2133600"/>
            <a:ext cx="1600200" cy="304800"/>
          </a:xfrm>
          <a:prstGeom prst="notchedRightArrow">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Tree>
    <p:extLst>
      <p:ext uri="{BB962C8B-B14F-4D97-AF65-F5344CB8AC3E}">
        <p14:creationId xmlns:p14="http://schemas.microsoft.com/office/powerpoint/2010/main" val="34326354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50667"/>
            <a:ext cx="6248402" cy="2308324"/>
          </a:xfrm>
          <a:prstGeom prst="rect">
            <a:avLst/>
          </a:prstGeom>
        </p:spPr>
        <p:txBody>
          <a:bodyPr wrap="square">
            <a:spAutoFit/>
          </a:bodyPr>
          <a:lstStyle/>
          <a:p>
            <a:r>
              <a:rPr lang="en-US" sz="2400" dirty="0" smtClean="0">
                <a:solidFill>
                  <a:schemeClr val="bg1"/>
                </a:solidFill>
                <a:effectLst>
                  <a:outerShdw blurRad="38100" dist="38100" dir="2700000" algn="tl">
                    <a:srgbClr val="000000">
                      <a:alpha val="43137"/>
                    </a:srgbClr>
                  </a:outerShdw>
                </a:effectLst>
              </a:rPr>
              <a:t>Subtopics:</a:t>
            </a:r>
          </a:p>
          <a:p>
            <a:pPr marL="342900" indent="-342900">
              <a:buSzPct val="12500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Commercial Vegetable Production- Subtopics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Gardening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Specific Vegetables A-Z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Vegetables by Type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a:t>
            </a:r>
            <a:r>
              <a:rPr lang="en-US" sz="2400" dirty="0" smtClean="0">
                <a:solidFill>
                  <a:srgbClr val="FFFF00"/>
                </a:solidFill>
                <a:hlinkClick r:id="rId2" action="ppaction://hlinkfile"/>
              </a:rPr>
              <a:t>I</a:t>
            </a:r>
            <a:r>
              <a:rPr lang="en-US" sz="2400" dirty="0" smtClean="0">
                <a:solidFill>
                  <a:schemeClr val="bg1"/>
                </a:solidFill>
                <a:hlinkClick r:id="rId2" action="ppaction://hlinkfile"/>
              </a:rPr>
              <a:t>ndustry</a:t>
            </a:r>
            <a:endParaRPr lang="en-US" sz="2400" dirty="0">
              <a:solidFill>
                <a:schemeClr val="bg1"/>
              </a:solidFill>
            </a:endParaRPr>
          </a:p>
        </p:txBody>
      </p:sp>
      <p:sp>
        <p:nvSpPr>
          <p:cNvPr id="6" name="TextBox 5"/>
          <p:cNvSpPr txBox="1"/>
          <p:nvPr/>
        </p:nvSpPr>
        <p:spPr>
          <a:xfrm>
            <a:off x="990600" y="261939"/>
            <a:ext cx="7467600" cy="646331"/>
          </a:xfrm>
          <a:prstGeom prst="rect">
            <a:avLst/>
          </a:prstGeom>
          <a:noFill/>
        </p:spPr>
        <p:txBody>
          <a:bodyPr wrap="square" rtlCol="0">
            <a:spAutoFit/>
          </a:bodyPr>
          <a:lstStyle/>
          <a:p>
            <a:r>
              <a:rPr lang="en-US" sz="3600" b="1" dirty="0" smtClean="0">
                <a:solidFill>
                  <a:srgbClr val="00FF00"/>
                </a:solidFill>
                <a:latin typeface="Lucida Sans" pitchFamily="34" charset="0"/>
              </a:rPr>
              <a:t>EDIS</a:t>
            </a:r>
            <a:r>
              <a:rPr lang="en-US" i="1" dirty="0" smtClean="0">
                <a:solidFill>
                  <a:schemeClr val="bg1"/>
                </a:solidFill>
                <a:latin typeface="Lucida Sans" pitchFamily="34" charset="0"/>
              </a:rPr>
              <a:t>            </a:t>
            </a:r>
            <a:r>
              <a:rPr lang="en-US" sz="3600" b="1" dirty="0" smtClean="0">
                <a:solidFill>
                  <a:srgbClr val="00FF00"/>
                </a:solidFill>
                <a:latin typeface="Lucida Sans" pitchFamily="34" charset="0"/>
              </a:rPr>
              <a:t>Agriculture</a:t>
            </a:r>
            <a:r>
              <a:rPr lang="en-US" i="1" dirty="0" smtClean="0">
                <a:solidFill>
                  <a:schemeClr val="bg1"/>
                </a:solidFill>
                <a:latin typeface="Lucida Sans" pitchFamily="34" charset="0"/>
              </a:rPr>
              <a:t>            </a:t>
            </a:r>
            <a:r>
              <a:rPr lang="en-US" sz="3600" b="1" dirty="0" smtClean="0">
                <a:solidFill>
                  <a:srgbClr val="00FF00"/>
                </a:solidFill>
                <a:latin typeface="Lucida Sans" pitchFamily="34" charset="0"/>
              </a:rPr>
              <a:t>Crops</a:t>
            </a:r>
            <a:endParaRPr lang="en-US" sz="3600" b="1" dirty="0">
              <a:solidFill>
                <a:srgbClr val="00FF00"/>
              </a:solidFill>
              <a:latin typeface="Lucida Sans" pitchFamily="34" charset="0"/>
            </a:endParaRPr>
          </a:p>
        </p:txBody>
      </p:sp>
      <p:sp>
        <p:nvSpPr>
          <p:cNvPr id="11" name="Rectangle 10"/>
          <p:cNvSpPr/>
          <p:nvPr/>
        </p:nvSpPr>
        <p:spPr>
          <a:xfrm>
            <a:off x="3657600" y="2398216"/>
            <a:ext cx="5341750" cy="4154984"/>
          </a:xfrm>
          <a:prstGeom prst="rect">
            <a:avLst/>
          </a:prstGeom>
          <a:ln w="19050">
            <a:solidFill>
              <a:schemeClr val="bg1"/>
            </a:solidFill>
          </a:ln>
        </p:spPr>
        <p:txBody>
          <a:bodyPr wrap="square">
            <a:spAutoFit/>
          </a:bodyPr>
          <a:lstStyle/>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Cultural Practices for Vegetables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Economics of Vegetables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Irrigation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Nutrition and Fertilizers for Vegetables </a:t>
            </a:r>
          </a:p>
          <a:p>
            <a:pPr marL="342900" indent="-342900">
              <a:buSzPct val="12500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Vegetable Pest Management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Post-harvest and Processing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Production Handbook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Florida Greenhouse Vegetable Production Handbook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Production -- Miami Dade Vegetable </a:t>
            </a:r>
            <a:r>
              <a:rPr lang="en-US" dirty="0" smtClean="0">
                <a:solidFill>
                  <a:schemeClr val="bg1"/>
                </a:solidFill>
                <a:hlinkClick r:id="rId3" action="ppaction://hlinkfile"/>
              </a:rPr>
              <a:t>Production (en)</a:t>
            </a:r>
            <a:r>
              <a:rPr lang="en-US" dirty="0" smtClean="0">
                <a:solidFill>
                  <a:schemeClr val="bg1"/>
                </a:solidFill>
              </a:rPr>
              <a:t> </a:t>
            </a:r>
            <a:endParaRPr lang="en-US" dirty="0">
              <a:solidFill>
                <a:schemeClr val="bg1"/>
              </a:solidFill>
            </a:endParaRPr>
          </a:p>
        </p:txBody>
      </p:sp>
      <p:sp>
        <p:nvSpPr>
          <p:cNvPr id="7" name="Right Arrow 6"/>
          <p:cNvSpPr/>
          <p:nvPr/>
        </p:nvSpPr>
        <p:spPr>
          <a:xfrm>
            <a:off x="2286000" y="366145"/>
            <a:ext cx="609600" cy="3763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791200" y="411468"/>
            <a:ext cx="609600" cy="3763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 Arrow 7"/>
          <p:cNvSpPr/>
          <p:nvPr/>
        </p:nvSpPr>
        <p:spPr>
          <a:xfrm rot="5400000">
            <a:off x="6335268" y="1534668"/>
            <a:ext cx="737616" cy="765048"/>
          </a:xfrm>
          <a:prstGeom prst="bentArrow">
            <a:avLst>
              <a:gd name="adj1" fmla="val 25000"/>
              <a:gd name="adj2" fmla="val 24493"/>
              <a:gd name="adj3" fmla="val 39180"/>
              <a:gd name="adj4" fmla="val 437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utoShape 2" descr="data:image/jpeg;base64,/9j/4AAQSkZJRgABAQAAAQABAAD/2wCEAAkGBhQSERQUExQUFRUWGBgUGBcXFBcXFBgXGBQXFRcXFRcXHSYeFxwkHRcVHy8gIycpLCwsFx8xNTAqNSYrLCkBCQoKDgwOGg8PGiwkHyQsKSwsKiwsKSwsLCwsLCwsLCksLCksKSwsLCwsLCksLCwsLCwsLCwsLCksLCwsKSkpLP/AABEIAM4A9QMBIgACEQEDEQH/xAAbAAABBQEBAAAAAAAAAAAAAAAFAAEDBAYCB//EADgQAAEDAwMCBAQGAQQBBQAAAAEAAhEDBCEFEjFBUQYTImEycZGhFCOBwdHwQhVScuGxByQzovH/xAAaAQADAQEBAQAAAAAAAAAAAAACAwQAAQUG/8QAKhEAAgICAgIBAwQCAwAAAAAAAAECEQMhEjEEQRMiUWEUcZGhBYEjUsH/2gAMAwEAAhEDEQA/AMTWrKs5yVR6ruevKjFUeSlZ2+quBWXBKZFQdImbdkKb8e5VWsXRC40jUd1b1yrOvXJPaonNTYQQSSOKtye6rPcTyuqpUaqjFIdCNiShJJEUCSSSWMMknSWMJOkkscEnASATrGGT/wB/v0SSWBYkoSTLGTFCaF0ksdRyQkukxKxrGTFOpaFsX8cLfucckiEJIwzScJJLyxsX8pJUaVFsKK/hV1+CUXImSoEikVKygiP4VM6jC3IxTFNcPYrT1VquXUEivUKq1XKeo5UqrlXBBIicUyRSTymKpDJ0kywYk6SZYw6dMn/v9+6xwSSULpY5YyddNpE9FK20K5aAckV06tfgSo6luQuJpm5IgTpEJIjokkkljDJ9qdjZOEVs7DjC45JLYLkUrexJ5R+x02YwrVppso5ZWe1QZs2hLdkFDTABkJ0WFFJea8+zlmdZTXT2gJ2qOs9VgkVR8KlVrJ7mqqVSsjSMSPeq1UpxUTVOEcezqKNVyqOKuV2qkSrYdDYK2MkkmTCkSdJILGEkkutpPRY4NCcNWh0zwy1zmeZUy7OymNzg3kkngQFqNIOl0KRNZu98Eholz5mIcTDB0MieUmWZLpWD2zzhtMnhX7XTyei17dc08BxNl5jiQR6zTa3HwkMEmOJ6x0ROnfaZtj8NWa50GKNc1AJ7FwGR1afuglkk1pHJRv2Ze00QnoiI0DHC2ekahaeSd9FxIdtbvbteWzG4lggdZ5OEWoaTRr0vNoGefy8OcCDBGM478ZUGSWVboVLHI82GiYXI8NzytpVsgCcfMKKnTClj5UkIujA3vh3b0WdubbYV6tqFAQsDr1vkr0fG8l5BsZGfClpWxKlt7WSjFnYyrpTUQ3IrWlhxhH7SxhWbPToRKnaQoMmWxbdkdJgCtMcoalOFyxxUEpcgCyXpKLekp+IVgYuVW4qLuo5UbiovTo4yvcVFSJypar1GAnI4O1dwuWtVqlSXGwWwfXYhz2wtDXtcIPeUoVGGaehuOWyqkkren2we6CqSpyoqQnRfUtI2CW/NVNOt/WC7AHfE/qUPJVZzkXdL8Nuq0nVS4NY1zWyePUYBd2COPurejQdTpNbWqioCKhZ6REyW9IMDkHqqtK3q1Kflv3DcWmnSbTealUSQTSaBB45PMRKMaDfW7KTtnlu2TVIuG02h0sDRSYQ1znkO3EtG0ERkZUeSTfYSVgXUdKqu3VDTNNsNJy54MwJ3gHnmCRClsPClxUpGsKFR7SJa4DBEgEmcuHQbRko86tTqUqoFAVNlNrG1GH8unvcXlzyWs2kHAMEnaQd8yieleFtQq2gptqBlEy47qztjhzt2BsgD/d7YQxm6GKBFY/8ApncuoD8ryqmSHF1FzXOkempkvbxyDgj4cyox4IumtD3ikKg3OzSZUpkAHbmkXGScZZAj4pQS4u9ktafUCHNdSr1C1ozuZDgMz8v1CK6Nrty6q0UXFlQtDMNaGENmCQcF0TnBwhc32GooH29C4O402uY/4gKbnbdrRLyecjEjoiljeXNZ25zmVKrJIALWVQOS4wAKg7tMzlejWWnV6lBvnHLgZLWClXZ1btc0hrhOYxM9eFxW02i47KtNjqxiN9MNe4BoaHRkHsdh4KyyNdhPGvRkNL1Zr2up3DnNrnio5zSxx7O/2/PI91BWe5jiHCCDlF9f8IUn0/NoM8pwBJZu3A5zmentiPZZZ9wYAPLcE/r7nsvOcY5G3HT9oi8jFxpk93dSFltQZJKLVnkqp+Hkq3x4cNkyKFnYo3b2sdF1QtFcbTRZMh1slpYCsseIVOCnFWFJJ2cstEBUq9SEql6hF7frRhZyzutqcFMgNW5ykqFhA2E7h6F3FRXLmqhdd6q4/caNKlY1QU+UQoU5QS0BIalRVprYXdO3XbqKQ5ADinIQ2+ssIjTBCe4yFyMuL0MjEyNahtKvaBZPqVQGg/3siDdINV3Zoy49h80bp6h5W2jSlpBAbAEu3GMk4aOsq6We40uymCsP6XplNv8A87mN4ABI3GeoB6e/squp6jSsm3JoMZWdWBY17mtLWUwCHGDyZI4wZCi8PUfW1vmHNSH7TT9Xq+Frj8cdxj1AgiEKvtLq1LivSDZLKsOc/dupNa9zWuJALWMgiZnpEwpop222OpehnNfSIp1qstaWuAYw+eHlhduY57BvDS7a4bxu4BEAi3ZbKdFlMs3mtXbVh7mNZUZTNRgEh26m6SAQSInkhWbnR6ppuF7VLPLc9wIa6o6o+s5u5xlwxIaY2tkZEjcRVbcbKNwLcPdTLWuqeY2kIghmR6t0bhG1zSOYMSibvoYlQQ8M6sG3dRjajbei+Q9r2NIO2ZpguDg0ST1z34UlLxdWrPNCrcllMv2hwqeW3YHEQDs3OmRG4jpOEJ8J6n+He14p1Xvdvb6KrGkiDgMIJBBgycY47XdR16pcXNOrToDcaXketzHNfuBAL4gAwZycHOMLcbCTKNrplA1DuqBrYeR1fuZlgezpuOOevOEW8NV7c1RHnW9T0+WWHzBMxABG4lxkc8GEMuNSqUhRc5s1Kbns8w1NxwYLXlrQXdeXOxwtBaXeykz82iIDxb1DHlOaW7nsDo3h+4hvrIA7EwucWgotWei6Xq7nAtc4lzW5NS3fSEyRMgweQIHYwg3iy53MDWbHESA2nUkgkFocKcbtw6QeSe0oP4f8Y1hTO6KTfS2m5waIBaQHQ+rLmh0N3bXYBJyF1q9/WunHy6RrbQ4NIY5jAyCG1mVHOBcXH/kIHulTTapsYpL0FdH1wXDHgkGqwuZlzmen0y5xeSY9J53FuJws14ks6IrM8nDajA7byQRuDsjByFJoWnim5kbQadEvrHcD+a14eKbgCIeC0CACIJ7SWrN8+/qPh0MYA48M3Fo3CIwd09eiBvjsXmrg7ArrNdC1jKMXNsAqlQBd+W0eXaKwYug1IlcvekydgDPMKtVeuK12ubOpLv1WqtnBqtk4hANTt3MW5dRws54kYA33RYcqk6OGNqVsplHXblJe1GKodQYuKqouOV1VfK4STh3TRmwbKByjOl1UjMtWDJBU0lLb28qQMkKA3JZwMrz7ctIAtVrDCip6fPKkOokN3OwFndS8QEtPvgDqiw45z0NiTXdw6nWLAYb7QenUdQr9hp7KjwGMpmTDjvqHmBuIZwJKz9nq8UzTFFpLoPmGS4QZlvbsrVlrjqeNoc0mSH8fQEf3svQlia6KItI2LbcUWltSm0N3GKm6o/YHNhnmMaAWCXNIcQAD/wAQFjtQ1xxcWtcWU5cS1hIDiTy7q7GPUSrN9rLRTNNjg6RBI2gOBEwWuaZgn/EtiOpgrOCr6xuJyYJ5xEZHzRQhrZ1yDWmarJcxznim+A/YGuJyNuHRPq7GcnuVa1l9AVy2lUcKJc52wtjyyRmmA5x3EfDu+SAPYA6HNOMmBj5g9jBVq11VtMQwCC0se1xMP7EiREHoCJ6yuuC7Qayao0Gn6k0bKbyJePjoiXj0hlOm4MaDAIcS1pklwmYhC8VqpaxkbnGGtLi1oGXAA+pxxMk9PpC/U6ZMtpgcYD3huAJwCSJMmQ75ALn8WDwQ3kDLjgkmBJ9490NUzcjVW9dnkk0G0ZafS6pTotd/iHD8yoRiZkhxM4AXOm0qQpVHBjHupSHetm9zqhAb5ZaZc1hA9U4yRysr+Jc4/wC44EukmAIAyeFat7RzyPh3dGhu5xgSYHUD5dELB50bzRrjZRqtaWseXOfVNU0w2m4Nl4BpVjVqNJIAwRmJzCtaZcVvKZTO1jWbm1GkPpTueINBlR01BiHNaxkzt6mc/p+huZTLvNa10SGNYPM3Yc0ENbua7DcNyPYyFLbB8mC5zC4gVCXRU2mC8bvVGeD36pGV8U2HLNwjdGw0XTmFrtrXxDh5ksaXAmSNkEQTknJEATGAR0jTQGBhy0FzhPMkyZUPh6iHU8yGj7om633YY4jsOi8Z5ZOXf+hMsyyx2VtS0JrhiAsxqGjlsrXUKdYO2uAPvzj6Ke90/EkT8kc5ZkuSWiZxvaPNK1u4chDrqtC9Kfo4JhzY/RDdY8IMc2WjK2Ly4t1IFX2eXXN3lXNLrSZXOteG6lJxMY+650tkL0pcXC4g2H/xWFmtbr7iUdeICz2pMyl4Ek7NZnK4ykpa7MpL2Iy0OFKeEoXTGJZjiFbsKsEKMUF2ylBWklJUd42bCweC1RagQz1FDtMvNvKH6/qpedrV50cLeSgEtkF/qRqugkx2Cho2sZ5PREdG0gkF7gdo+J0YH6p717C70CB0/lV8klxj0E9FaMKACPcKR9VQ7pWSbBTZy6kHcD++yok+r3ROlZVHNLmNJAEzGPqh9OnGe6pha7GFyhUmMw4YzwR2TtG4n00zB4zMfMKqtDoeg06tLfNRzy/Z5bIBgbYglpydxIERFN56IeJo7YP/AAE/4x8nn+Fw+2Y0GeR2d/0rOoafUoBjt25lQS1w4OYI+s/wOEPIJKGpe2dk6O6TsAkf9rS6PdMbTGaLnyQRUZUZ6erQ+iDuY4ACCAWuyHchZ+hTKMafpZPIwlzyqIPy8ekE2X1Rzmtpl7Q0kw2pUO5xjc6o5x9Zmcce2c3ajH0tlQje9n5YLpMQC5tP2a71N68j5g5onhgOZukAiP8AwtCfDlM03MeQWvbEnkGMEe4MH9F5OTy6mr6/8AUpye+gvZUqT7dj6c7HNDx3AOfryFat9jwADn7oH4TuGlj6Yw1p3N7eqdwHtuBI/wCSNG0AhzHCfmM90M5rkskIqva9lTxuL0tFqIcAc+6lqD6KENkcqMVCAVT+sji01p7T1/AxI4uSDyE9GmCFXfVJXVCpHK8VeXCWblLoCrZV1bQWVW8ZWC1Hw55RkD9l6ZVvMLL+ILtsZVcs8HOsfRNnUVtGMrMgIBqVPC0dbhBL8BW4WIMrXZnhJT3LMpl6aaoanorMZKuU6a4pMV2ixE7GURtoqT8Or1OipfJHZZMNIEvaQMIbY0S6pLgtHWoqhWpRwFuWmC1RZuNQdTpmm0w13IHX+x9kKNRO4EqGISUvQpuxOWt8HeDm19tWsZpnf+W2RUcGCS4Y4yB7mAs1Z2pqPaxokuIAC9g0z/2FuC7c97t7KYIALGh3Iaffa4z6vbCogvuMgrBetihZ27qDnjzg1zwwHDKbjin23cHOSvKKjEd8Sao+o4Mc4PIgvdEFzwIknrAwg7GrTn9jTZB5aL6BrdW2L/LOKjdjxAMtkYB/xPYj78KkyjKMadZgAE59vskTy0LUmnoM6jrltUpuoeWWtqbXMIaDseC7LYg/CWNLYIMZKzlPR4JFQ7CAHAczPEI3e6K1zZpxIIdmJmDgHnqtW/SGNptq+p7KrNpeWRsqN4gE5yIz2SHnjQc25rlXRgbTS5J9URkSMn9Oi1Ph3RqlUt9RaJDZxif1n7KwdHBlzWbRtmC6SIHqIx3zBXVgw04LZ98AiO+eFFkz6Jm6NAdMdSePzeYA2gOLpEQ0dDMiThVrcAvDqpcc8TBEHH/4FSrPEiBgHrmBP9+qIadcBrXACS4cyB+kH2njuvPytPaVAN7DFhWc1ocAdp6kYJnIwmr6e249DwaRb62vpgse08nmJnP3VWwvCCN+4CfSGtwHEjgHA7o5b6qeH+oEGDHq7kOHTBXfHhhU1OUq/v8Akrx5pVVlSqfJdTDDVqNdDTuM9pfuPQZnPUQESDwh2nVGPmXbcj0kx0mM8ZnhX7iy+HYQPmcfylZPFnmj8kK/b2PhldWlomo0ASpn2qpCq5kyDgxwc9cFEKF014Ec8x1+ib4nj4mnjypqRRGcXpAjVLN+wlnPbuvMdUvqnmFrwQfde2OZIWS8WeF21mkgQ8ZB+6ol436KVtXF+/sTZsN/VE86fXkIdd8K3VolhLSIIwqF07BV0K9EQEuhlJK4mUlauhieh2NV2i1VmBTsfCcUF9hUheqQqpGuhaOk9V6oXBT1LhValZagWxuqIf6e17ccoS6opra8LeCgapiqC/hrUqVnX3VqZfI2j2yJiTALh6ZPAJRfxnrRua7WUN8AS4B8t3Fu07YMbQ3Az1PdZ2W1RtcSOPtwiOn0PIIcDI+8LkstKkMhv6QHUoEEgiCEm0FeuR5lVxHUqJzS0wl8tCZM6tqIHSUSoU4MxjlV7JkkYlX3MzA+inyS2LL+l2/nVWMP+TgCeueVubW6NEuoViHUg/y5JJcd3wFscRCyulDy4eBBkQei02r+H6NavTJe6ZDnxx6gQ0z+qk+mW+qH4MnF76Jvw5o1njG0+podJmBBHzIK6qaI11J7mjc4mB12jOMkQf4U9ixjy2m14caR253bmuaZLTJ9WJU1kBTFUidpMRGSQSBkHKXGCT+vrYLglJr1szNTTnhoDmubtw7PIkkYIj2nhTMtsfQbRMkE5bGSIienC2dSn5rQe7II7Ewf780GubMNqGGkbzh0Y9znrz1QeT47xU07TFzw1tAq3dgAnHuY+nYYGfmrNS5MbTEyZyOgMfPjoF3Ut27BBBBkAjoejYn3J+qrizxubLtpjE5mTuHaPmoH2KpxJKQId8jgT2+XXhX6N6yB0cD7xEwAD90MfU9PqaZdBBJ7YOAuqdyDyRuHsOkRHuMIdrYcJceg629PHIJmT+49/wBlN5rDnLTjr6R8kDpX57f/AGzjMf8ARU9CrJzgAGcmOeyNeTliqltfkoWWzQ2t0S3P16z1ld3JwgwvADkngiAe3Mic8q1p12H72ZOzqYMznB6q6XmvycXxv7FePIroxvjnRgPzGj5wvP7he1a5aCpSe32Xjep0NjnBF/jsvKLg/RNnx8ZgKsMpl3U5SXsCRwui5Rgp4VRUN5qjdX/v9+a6NM9lGbZx6Fd0C2ROqyuCVKbR3ZROZHKG0A2NKUrkhMtoEs0quVsdO0z0Ne50g+ywrXZW8peI6LbFjBmphTZlVUNhVMoXtuA8kDCoVhJRWjfNqCCq9Wxh3HVTqVdk0iKnTMjbjCI6Y4tdJbu+fsoKdHJ6EKTdtIIKVN8tAs0+m0xUcNsASAZMAScQDyj+lvaa3lESfUCfiEATh3PAWBoX/T3VqjqBaZBII6gwe3IUnxVK2gVSdno2kXFMOLDA9Rc33iMgnIPzRF1Fk7cTyRPTJAj9VgNI1IB28AnbBJJgA8CcHqFodN1g+a1xEhxLZPviJEDGcZ6ooZ+KWOa9/wBDseSKVNGmY2IaBAHb+OFHXs9zTnB+qVO+BwMEkj5e5PEY+6mLSBgSI5nr7fVetNQyxrtL7Fi4tFKnprdhAA4O3EczxHByh9ezgfBLjk7stHQxHXhGKGBtMz3/AJ/RTB+4cLzp+Niyx1qVdUB8SaRgy/acyOkwHexweUPbfDjd7H3+a1mraKCfvhBj4baDL2uIPw7SB9l5sOMXxnpollhaKrdSnMgmIk9uVdtXPqGAfT7k+3VD6GhndAMZ4PI+fdaGy0d1I87h9PqhzKKVxNHE2ye30ScucTPaf3RO1tW0xDeuSepPunYuyVB8j7PVx4YQ2kcvXmHjjStji4DC9Pcsl47oTSVHhZHHKvyK8mNqzyKpykmr8pL6084s0dNecBqO6f4NqOgnC9Bo6BTYBDQEQpW4iAAocv8AkknUEMcn0ZWw8GMAyJK4ufDQmGtWyZblXmWLY4C7iyZvI/APBy6PM7nwvEYGUGu/CDicD916xdspsPqIVerqtFo5bhPwp8mpM3F+2eKat4bdSEoE8Qt14115jzDY/RYSrUkq1rejLs4K5a+EnOXBTEgwzpl/kLQtryQSVhqdTaZRuw1AnlR5sPtC5KjXXdJtQt2jMZgKjXs3gSeJiVza6sWAEdFoNE1VjgRUDfV7j6+yjhCQePF8nsyJqPZnI91Gy/IWs1XTqTzgEAyO49srMappgYTsyO3VPVPQmUHF0yehqCM2Op9PlOVk2MIOVet3lKyYYtAUbihq0ObDiAIOc5/Tlaqy8THZkCfn6cTgLyl12Rx2Vu11gx0UfxZMe8boZByjuJ6za63Sd8RAPU9J6meoV6m9kja6fuOfbHVeX2urHBnPT94Ruz1gwJzE8mTn7rfrM2Orin+X2Oj5H/ZGzu2gnke/suXWjXADdEIDQ1OYiT09zkfREqFJ27c44iNskj5/NRz8uEpylkxrf5ZRjmp9E3+lwd2D/wCVIU7akYUce6jzZMbr4k1903f8FCikdpBcb4XTXBS3vYyxVPdZ3xfRmiStI/KzXjC8DKREqzx8f/KqE5txPG7sQ4ykpLurucTCZfWHnUe61Xtb8RCs295Tj4h9V4pqnjWtVODAQ1/iGrHxleZ4/hTxyU7QSnXo9n1rxnQoA+oE9lk77/1aEQxv1+a8zuLpzsuJPzVdzl6UcW7ZuUm+zTat46rVTMoJX1uq7lx+qokrlUqKXRqHqVCeVGV0Vw4piOjFOGpNbKkHCzdaMV3lPbXMFR13KGU3imthKNo0dK7kK3YX2x3ss5b3Cu07hRyxcehaTg7R6Kbxg2bXF4Ikg4z+isO07zXMDZDznJAHeQSsLaakBySj2iaj5jocSYGJPGVBPHKD5IGc3J2y/qXh8NeAQctDpbkQeoUI8PPazzQJZO0mIg5gFHLl7S1rmCSMEg4jtHzRh2oRQFJ7dwLcbXYMnqB2n7JDzr2DoxNvpvmOA3Mbun4iQAexPuqDdCqtdiA0k5DgesZ7f9rbN0QPqQ0QwzjIA9yTwmPh17BME4dPHHGP0KCPkUjq60Zu1oua49YRK3a8mAjtvbNc9o2jd/uAAa7AGRGHd+6L2mnAEthjncgQc4k57cqaeZylUVZkrYJ0ai5rhvmOYWlq3G2eVattOYDluPfoSq2o6PvB2E/eEGXwM0lz/r3+5XGMoRKVfWmt5Uf+rb2ktOeyEXum+WYeZPQq5YUtuREQpHihFHOc3plinqjwM/dWaep4zChD2lsu6LP3+qta49kMcam6SDtr2aq71CGSF5h4r1pz3ROFPq3i30wCshdXZe6V73i+MofVQvJNvRySkoTUTr0aElbclKSS6AcOK4Upam2IkdTIw1clSFRFEnYaOSmDZK6hEdE04VagB45+iZdI62XbbRgKc9YQO6MSt/f2wZSgdv2XnepO9RScM3OWwV2VHGVykEl6FFiVIQKnZcKH+/v+6ZccbBlCy+KquWN4WuEGEHpuVtjpU+TGqJ5R9Honh65NQOa0skD4S4AkTnaTifZF7LVQz0vG71epmPsRwV5XSrubkEohbaw4LzMnh3tCnGj2PSdT9Q25aRycbY5z1gIg/VQQPUA4E5jO09Y/vC8u0nWnHqe3K1Gn6nPxN3NjIP8AIXj5PHlC9mU2tGlN0CRHE/4gEc5PuOuFestTYDtDg49MRjqB91n7e9h5DREfCIECSMf2V3QpkODwYM7THMHBU8HLG+UXsyyNM1n4s4lvOJ9v6FcoOEY/v8IPTO5zSf8AHt1kDPKsuu9uAJx1+cfuvT8XzOE38kr/ANbLoy9spa1pAqn4ojIMYn3WPfq+wESJGFubqtIcR0H9leOeMrk0rio0Exz9UPxxzZGl12Klphi68TwImFkta8Q7uChlxqhLSEFfVJXqeP4UYu2cYS/EkqVrlStuFeDMKmcVF0hTOS9JRuKSySOH/9k="/>
          <p:cNvSpPr>
            <a:spLocks noChangeAspect="1" noChangeArrowheads="1"/>
          </p:cNvSpPr>
          <p:nvPr/>
        </p:nvSpPr>
        <p:spPr bwMode="auto">
          <a:xfrm>
            <a:off x="635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QUExQUFRUWGBgUGBcXFBcXFBgXGBQXFRcXFRcXHSYeFxwkHRcVHy8gIycpLCwsFx8xNTAqNSYrLCkBCQoKDgwOGg8PGiwkHyQsKSwsKiwsKSwsLCwsLCwsLCksLCksKSwsLCwsLCksLCwsLCwsLCwsLCksLCwsKSkpLP/AABEIAM4A9QMBIgACEQEDEQH/xAAbAAABBQEBAAAAAAAAAAAAAAAFAAEDBAYCB//EADgQAAEDAwMCBAQGAQQBBQAAAAEAAhEDBCEFEjFBUQYTImEycZGhFCOBwdHwQhVScuGxByQzovH/xAAaAQADAQEBAQAAAAAAAAAAAAACAwQAAQUG/8QAKhEAAgICAgIBAwQCAwAAAAAAAAECEQMhEjEEQRMiUWEUcZGhBYEjUsH/2gAMAwEAAhEDEQA/AMTWrKs5yVR6ruevKjFUeSlZ2+quBWXBKZFQdImbdkKb8e5VWsXRC40jUd1b1yrOvXJPaonNTYQQSSOKtye6rPcTyuqpUaqjFIdCNiShJJEUCSSSWMMknSWMJOkkscEnASATrGGT/wB/v0SSWBYkoSTLGTFCaF0ksdRyQkukxKxrGTFOpaFsX8cLfucckiEJIwzScJJLyxsX8pJUaVFsKK/hV1+CUXImSoEikVKygiP4VM6jC3IxTFNcPYrT1VquXUEivUKq1XKeo5UqrlXBBIicUyRSTymKpDJ0kywYk6SZYw6dMn/v9+6xwSSULpY5YyddNpE9FK20K5aAckV06tfgSo6luQuJpm5IgTpEJIjokkkljDJ9qdjZOEVs7DjC45JLYLkUrexJ5R+x02YwrVppso5ZWe1QZs2hLdkFDTABkJ0WFFJea8+zlmdZTXT2gJ2qOs9VgkVR8KlVrJ7mqqVSsjSMSPeq1UpxUTVOEcezqKNVyqOKuV2qkSrYdDYK2MkkmTCkSdJILGEkkutpPRY4NCcNWh0zwy1zmeZUy7OymNzg3kkngQFqNIOl0KRNZu98Eholz5mIcTDB0MieUmWZLpWD2zzhtMnhX7XTyei17dc08BxNl5jiQR6zTa3HwkMEmOJ6x0ROnfaZtj8NWa50GKNc1AJ7FwGR1afuglkk1pHJRv2Ze00QnoiI0DHC2ekahaeSd9FxIdtbvbteWzG4lggdZ5OEWoaTRr0vNoGefy8OcCDBGM478ZUGSWVboVLHI82GiYXI8NzytpVsgCcfMKKnTClj5UkIujA3vh3b0WdubbYV6tqFAQsDr1vkr0fG8l5BsZGfClpWxKlt7WSjFnYyrpTUQ3IrWlhxhH7SxhWbPToRKnaQoMmWxbdkdJgCtMcoalOFyxxUEpcgCyXpKLekp+IVgYuVW4qLuo5UbiovTo4yvcVFSJypar1GAnI4O1dwuWtVqlSXGwWwfXYhz2wtDXtcIPeUoVGGaehuOWyqkkren2we6CqSpyoqQnRfUtI2CW/NVNOt/WC7AHfE/qUPJVZzkXdL8Nuq0nVS4NY1zWyePUYBd2COPurejQdTpNbWqioCKhZ6REyW9IMDkHqqtK3q1Kflv3DcWmnSbTealUSQTSaBB45PMRKMaDfW7KTtnlu2TVIuG02h0sDRSYQ1znkO3EtG0ERkZUeSTfYSVgXUdKqu3VDTNNsNJy54MwJ3gHnmCRClsPClxUpGsKFR7SJa4DBEgEmcuHQbRko86tTqUqoFAVNlNrG1GH8unvcXlzyWs2kHAMEnaQd8yieleFtQq2gptqBlEy47qztjhzt2BsgD/d7YQxm6GKBFY/8ApncuoD8ryqmSHF1FzXOkempkvbxyDgj4cyox4IumtD3ikKg3OzSZUpkAHbmkXGScZZAj4pQS4u9ktafUCHNdSr1C1ozuZDgMz8v1CK6Nrty6q0UXFlQtDMNaGENmCQcF0TnBwhc32GooH29C4O402uY/4gKbnbdrRLyecjEjoiljeXNZ25zmVKrJIALWVQOS4wAKg7tMzlejWWnV6lBvnHLgZLWClXZ1btc0hrhOYxM9eFxW02i47KtNjqxiN9MNe4BoaHRkHsdh4KyyNdhPGvRkNL1Zr2up3DnNrnio5zSxx7O/2/PI91BWe5jiHCCDlF9f8IUn0/NoM8pwBJZu3A5zmentiPZZZ9wYAPLcE/r7nsvOcY5G3HT9oi8jFxpk93dSFltQZJKLVnkqp+Hkq3x4cNkyKFnYo3b2sdF1QtFcbTRZMh1slpYCsseIVOCnFWFJJ2cstEBUq9SEql6hF7frRhZyzutqcFMgNW5ykqFhA2E7h6F3FRXLmqhdd6q4/caNKlY1QU+UQoU5QS0BIalRVprYXdO3XbqKQ5ADinIQ2+ssIjTBCe4yFyMuL0MjEyNahtKvaBZPqVQGg/3siDdINV3Zoy49h80bp6h5W2jSlpBAbAEu3GMk4aOsq6We40uymCsP6XplNv8A87mN4ABI3GeoB6e/squp6jSsm3JoMZWdWBY17mtLWUwCHGDyZI4wZCi8PUfW1vmHNSH7TT9Xq+Frj8cdxj1AgiEKvtLq1LivSDZLKsOc/dupNa9zWuJALWMgiZnpEwpop222OpehnNfSIp1qstaWuAYw+eHlhduY57BvDS7a4bxu4BEAi3ZbKdFlMs3mtXbVh7mNZUZTNRgEh26m6SAQSInkhWbnR6ppuF7VLPLc9wIa6o6o+s5u5xlwxIaY2tkZEjcRVbcbKNwLcPdTLWuqeY2kIghmR6t0bhG1zSOYMSibvoYlQQ8M6sG3dRjajbei+Q9r2NIO2ZpguDg0ST1z34UlLxdWrPNCrcllMv2hwqeW3YHEQDs3OmRG4jpOEJ8J6n+He14p1Xvdvb6KrGkiDgMIJBBgycY47XdR16pcXNOrToDcaXketzHNfuBAL4gAwZycHOMLcbCTKNrplA1DuqBrYeR1fuZlgezpuOOevOEW8NV7c1RHnW9T0+WWHzBMxABG4lxkc8GEMuNSqUhRc5s1Kbns8w1NxwYLXlrQXdeXOxwtBaXeykz82iIDxb1DHlOaW7nsDo3h+4hvrIA7EwucWgotWei6Xq7nAtc4lzW5NS3fSEyRMgweQIHYwg3iy53MDWbHESA2nUkgkFocKcbtw6QeSe0oP4f8Y1hTO6KTfS2m5waIBaQHQ+rLmh0N3bXYBJyF1q9/WunHy6RrbQ4NIY5jAyCG1mVHOBcXH/kIHulTTapsYpL0FdH1wXDHgkGqwuZlzmen0y5xeSY9J53FuJws14ks6IrM8nDajA7byQRuDsjByFJoWnim5kbQadEvrHcD+a14eKbgCIeC0CACIJ7SWrN8+/qPh0MYA48M3Fo3CIwd09eiBvjsXmrg7ArrNdC1jKMXNsAqlQBd+W0eXaKwYug1IlcvekydgDPMKtVeuK12ubOpLv1WqtnBqtk4hANTt3MW5dRws54kYA33RYcqk6OGNqVsplHXblJe1GKodQYuKqouOV1VfK4STh3TRmwbKByjOl1UjMtWDJBU0lLb28qQMkKA3JZwMrz7ctIAtVrDCip6fPKkOokN3OwFndS8QEtPvgDqiw45z0NiTXdw6nWLAYb7QenUdQr9hp7KjwGMpmTDjvqHmBuIZwJKz9nq8UzTFFpLoPmGS4QZlvbsrVlrjqeNoc0mSH8fQEf3svQlia6KItI2LbcUWltSm0N3GKm6o/YHNhnmMaAWCXNIcQAD/wAQFjtQ1xxcWtcWU5cS1hIDiTy7q7GPUSrN9rLRTNNjg6RBI2gOBEwWuaZgn/EtiOpgrOCr6xuJyYJ5xEZHzRQhrZ1yDWmarJcxznim+A/YGuJyNuHRPq7GcnuVa1l9AVy2lUcKJc52wtjyyRmmA5x3EfDu+SAPYA6HNOMmBj5g9jBVq11VtMQwCC0se1xMP7EiREHoCJ6yuuC7Qayao0Gn6k0bKbyJePjoiXj0hlOm4MaDAIcS1pklwmYhC8VqpaxkbnGGtLi1oGXAA+pxxMk9PpC/U6ZMtpgcYD3huAJwCSJMmQ75ALn8WDwQ3kDLjgkmBJ9490NUzcjVW9dnkk0G0ZafS6pTotd/iHD8yoRiZkhxM4AXOm0qQpVHBjHupSHetm9zqhAb5ZaZc1hA9U4yRysr+Jc4/wC44EukmAIAyeFat7RzyPh3dGhu5xgSYHUD5dELB50bzRrjZRqtaWseXOfVNU0w2m4Nl4BpVjVqNJIAwRmJzCtaZcVvKZTO1jWbm1GkPpTueINBlR01BiHNaxkzt6mc/p+huZTLvNa10SGNYPM3Yc0ENbua7DcNyPYyFLbB8mC5zC4gVCXRU2mC8bvVGeD36pGV8U2HLNwjdGw0XTmFrtrXxDh5ksaXAmSNkEQTknJEATGAR0jTQGBhy0FzhPMkyZUPh6iHU8yGj7om633YY4jsOi8Z5ZOXf+hMsyyx2VtS0JrhiAsxqGjlsrXUKdYO2uAPvzj6Ke90/EkT8kc5ZkuSWiZxvaPNK1u4chDrqtC9Kfo4JhzY/RDdY8IMc2WjK2Ly4t1IFX2eXXN3lXNLrSZXOteG6lJxMY+650tkL0pcXC4g2H/xWFmtbr7iUdeICz2pMyl4Ek7NZnK4ykpa7MpL2Iy0OFKeEoXTGJZjiFbsKsEKMUF2ylBWklJUd42bCweC1RagQz1FDtMvNvKH6/qpedrV50cLeSgEtkF/qRqugkx2Cho2sZ5PREdG0gkF7gdo+J0YH6p717C70CB0/lV8klxj0E9FaMKACPcKR9VQ7pWSbBTZy6kHcD++yok+r3ROlZVHNLmNJAEzGPqh9OnGe6pha7GFyhUmMw4YzwR2TtG4n00zB4zMfMKqtDoeg06tLfNRzy/Z5bIBgbYglpydxIERFN56IeJo7YP/AAE/4x8nn+Fw+2Y0GeR2d/0rOoafUoBjt25lQS1w4OYI+s/wOEPIJKGpe2dk6O6TsAkf9rS6PdMbTGaLnyQRUZUZ6erQ+iDuY4ACCAWuyHchZ+hTKMafpZPIwlzyqIPy8ekE2X1Rzmtpl7Q0kw2pUO5xjc6o5x9Zmcce2c3ajH0tlQje9n5YLpMQC5tP2a71N68j5g5onhgOZukAiP8AwtCfDlM03MeQWvbEnkGMEe4MH9F5OTy6mr6/8AUpye+gvZUqT7dj6c7HNDx3AOfryFat9jwADn7oH4TuGlj6Yw1p3N7eqdwHtuBI/wCSNG0AhzHCfmM90M5rkskIqva9lTxuL0tFqIcAc+6lqD6KENkcqMVCAVT+sji01p7T1/AxI4uSDyE9GmCFXfVJXVCpHK8VeXCWblLoCrZV1bQWVW8ZWC1Hw55RkD9l6ZVvMLL+ILtsZVcs8HOsfRNnUVtGMrMgIBqVPC0dbhBL8BW4WIMrXZnhJT3LMpl6aaoanorMZKuU6a4pMV2ixE7GURtoqT8Or1OipfJHZZMNIEvaQMIbY0S6pLgtHWoqhWpRwFuWmC1RZuNQdTpmm0w13IHX+x9kKNRO4EqGISUvQpuxOWt8HeDm19tWsZpnf+W2RUcGCS4Y4yB7mAs1Z2pqPaxokuIAC9g0z/2FuC7c97t7KYIALGh3Iaffa4z6vbCogvuMgrBetihZ27qDnjzg1zwwHDKbjin23cHOSvKKjEd8Sao+o4Mc4PIgvdEFzwIknrAwg7GrTn9jTZB5aL6BrdW2L/LOKjdjxAMtkYB/xPYj78KkyjKMadZgAE59vskTy0LUmnoM6jrltUpuoeWWtqbXMIaDseC7LYg/CWNLYIMZKzlPR4JFQ7CAHAczPEI3e6K1zZpxIIdmJmDgHnqtW/SGNptq+p7KrNpeWRsqN4gE5yIz2SHnjQc25rlXRgbTS5J9URkSMn9Oi1Ph3RqlUt9RaJDZxif1n7KwdHBlzWbRtmC6SIHqIx3zBXVgw04LZ98AiO+eFFkz6Jm6NAdMdSePzeYA2gOLpEQ0dDMiThVrcAvDqpcc8TBEHH/4FSrPEiBgHrmBP9+qIadcBrXACS4cyB+kH2njuvPytPaVAN7DFhWc1ocAdp6kYJnIwmr6e249DwaRb62vpgse08nmJnP3VWwvCCN+4CfSGtwHEjgHA7o5b6qeH+oEGDHq7kOHTBXfHhhU1OUq/v8Akrx5pVVlSqfJdTDDVqNdDTuM9pfuPQZnPUQESDwh2nVGPmXbcj0kx0mM8ZnhX7iy+HYQPmcfylZPFnmj8kK/b2PhldWlomo0ASpn2qpCq5kyDgxwc9cFEKF014Ec8x1+ib4nj4mnjypqRRGcXpAjVLN+wlnPbuvMdUvqnmFrwQfde2OZIWS8WeF21mkgQ8ZB+6ol436KVtXF+/sTZsN/VE86fXkIdd8K3VolhLSIIwqF07BV0K9EQEuhlJK4mUlauhieh2NV2i1VmBTsfCcUF9hUheqQqpGuhaOk9V6oXBT1LhValZagWxuqIf6e17ccoS6opra8LeCgapiqC/hrUqVnX3VqZfI2j2yJiTALh6ZPAJRfxnrRua7WUN8AS4B8t3Fu07YMbQ3Az1PdZ2W1RtcSOPtwiOn0PIIcDI+8LkstKkMhv6QHUoEEgiCEm0FeuR5lVxHUqJzS0wl8tCZM6tqIHSUSoU4MxjlV7JkkYlX3MzA+inyS2LL+l2/nVWMP+TgCeueVubW6NEuoViHUg/y5JJcd3wFscRCyulDy4eBBkQei02r+H6NavTJe6ZDnxx6gQ0z+qk+mW+qH4MnF76Jvw5o1njG0+podJmBBHzIK6qaI11J7mjc4mB12jOMkQf4U9ixjy2m14caR253bmuaZLTJ9WJU1kBTFUidpMRGSQSBkHKXGCT+vrYLglJr1szNTTnhoDmubtw7PIkkYIj2nhTMtsfQbRMkE5bGSIienC2dSn5rQe7II7Ewf780GubMNqGGkbzh0Y9znrz1QeT47xU07TFzw1tAq3dgAnHuY+nYYGfmrNS5MbTEyZyOgMfPjoF3Ut27BBBBkAjoejYn3J+qrizxubLtpjE5mTuHaPmoH2KpxJKQId8jgT2+XXhX6N6yB0cD7xEwAD90MfU9PqaZdBBJ7YOAuqdyDyRuHsOkRHuMIdrYcJceg629PHIJmT+49/wBlN5rDnLTjr6R8kDpX57f/AGzjMf8ARU9CrJzgAGcmOeyNeTliqltfkoWWzQ2t0S3P16z1ld3JwgwvADkngiAe3Mic8q1p12H72ZOzqYMznB6q6XmvycXxv7FePIroxvjnRgPzGj5wvP7he1a5aCpSe32Xjep0NjnBF/jsvKLg/RNnx8ZgKsMpl3U5SXsCRwui5Rgp4VRUN5qjdX/v9+a6NM9lGbZx6Fd0C2ROqyuCVKbR3ZROZHKG0A2NKUrkhMtoEs0quVsdO0z0Ne50g+ywrXZW8peI6LbFjBmphTZlVUNhVMoXtuA8kDCoVhJRWjfNqCCq9Wxh3HVTqVdk0iKnTMjbjCI6Y4tdJbu+fsoKdHJ6EKTdtIIKVN8tAs0+m0xUcNsASAZMAScQDyj+lvaa3lESfUCfiEATh3PAWBoX/T3VqjqBaZBII6gwe3IUnxVK2gVSdno2kXFMOLDA9Rc33iMgnIPzRF1Fk7cTyRPTJAj9VgNI1IB28AnbBJJgA8CcHqFodN1g+a1xEhxLZPviJEDGcZ6ooZ+KWOa9/wBDseSKVNGmY2IaBAHb+OFHXs9zTnB+qVO+BwMEkj5e5PEY+6mLSBgSI5nr7fVetNQyxrtL7Fi4tFKnprdhAA4O3EczxHByh9ezgfBLjk7stHQxHXhGKGBtMz3/AJ/RTB+4cLzp+Niyx1qVdUB8SaRgy/acyOkwHexweUPbfDjd7H3+a1mraKCfvhBj4baDL2uIPw7SB9l5sOMXxnpollhaKrdSnMgmIk9uVdtXPqGAfT7k+3VD6GhndAMZ4PI+fdaGy0d1I87h9PqhzKKVxNHE2ye30ScucTPaf3RO1tW0xDeuSepPunYuyVB8j7PVx4YQ2kcvXmHjjStji4DC9Pcsl47oTSVHhZHHKvyK8mNqzyKpykmr8pL6084s0dNecBqO6f4NqOgnC9Bo6BTYBDQEQpW4iAAocv8AkknUEMcn0ZWw8GMAyJK4ufDQmGtWyZblXmWLY4C7iyZvI/APBy6PM7nwvEYGUGu/CDicD916xdspsPqIVerqtFo5bhPwp8mpM3F+2eKat4bdSEoE8Qt14115jzDY/RYSrUkq1rejLs4K5a+EnOXBTEgwzpl/kLQtryQSVhqdTaZRuw1AnlR5sPtC5KjXXdJtQt2jMZgKjXs3gSeJiVza6sWAEdFoNE1VjgRUDfV7j6+yjhCQePF8nsyJqPZnI91Gy/IWs1XTqTzgEAyO49srMappgYTsyO3VPVPQmUHF0yehqCM2Op9PlOVk2MIOVet3lKyYYtAUbihq0ObDiAIOc5/Tlaqy8THZkCfn6cTgLyl12Rx2Vu11gx0UfxZMe8boZByjuJ6za63Sd8RAPU9J6meoV6m9kja6fuOfbHVeX2urHBnPT94Ruz1gwJzE8mTn7rfrM2Orin+X2Oj5H/ZGzu2gnke/suXWjXADdEIDQ1OYiT09zkfREqFJ27c44iNskj5/NRz8uEpylkxrf5ZRjmp9E3+lwd2D/wCVIU7akYUce6jzZMbr4k1903f8FCikdpBcb4XTXBS3vYyxVPdZ3xfRmiStI/KzXjC8DKREqzx8f/KqE5txPG7sQ4ykpLurucTCZfWHnUe61Xtb8RCs295Tj4h9V4pqnjWtVODAQ1/iGrHxleZ4/hTxyU7QSnXo9n1rxnQoA+oE9lk77/1aEQxv1+a8zuLpzsuJPzVdzl6UcW7ZuUm+zTat46rVTMoJX1uq7lx+qokrlUqKXRqHqVCeVGV0Vw4piOjFOGpNbKkHCzdaMV3lPbXMFR13KGU3imthKNo0dK7kK3YX2x3ss5b3Cu07hRyxcehaTg7R6Kbxg2bXF4Ikg4z+isO07zXMDZDznJAHeQSsLaakBySj2iaj5jocSYGJPGVBPHKD5IGc3J2y/qXh8NeAQctDpbkQeoUI8PPazzQJZO0mIg5gFHLl7S1rmCSMEg4jtHzRh2oRQFJ7dwLcbXYMnqB2n7JDzr2DoxNvpvmOA3Mbun4iQAexPuqDdCqtdiA0k5DgesZ7f9rbN0QPqQ0QwzjIA9yTwmPh17BME4dPHHGP0KCPkUjq60Zu1oua49YRK3a8mAjtvbNc9o2jd/uAAa7AGRGHd+6L2mnAEthjncgQc4k57cqaeZylUVZkrYJ0ai5rhvmOYWlq3G2eVattOYDluPfoSq2o6PvB2E/eEGXwM0lz/r3+5XGMoRKVfWmt5Uf+rb2ktOeyEXum+WYeZPQq5YUtuREQpHihFHOc3plinqjwM/dWaep4zChD2lsu6LP3+qta49kMcam6SDtr2aq71CGSF5h4r1pz3ROFPq3i30wCshdXZe6V73i+MofVQvJNvRySkoTUTr0aElbclKSS6AcOK4Upam2IkdTIw1clSFRFEnYaOSmDZK6hEdE04VagB45+iZdI62XbbRgKc9YQO6MSt/f2wZSgdv2XnepO9RScM3OWwV2VHGVykEl6FFiVIQKnZcKH+/v+6ZccbBlCy+KquWN4WuEGEHpuVtjpU+TGqJ5R9Honh65NQOa0skD4S4AkTnaTifZF7LVQz0vG71epmPsRwV5XSrubkEohbaw4LzMnh3tCnGj2PSdT9Q25aRycbY5z1gIg/VQQPUA4E5jO09Y/vC8u0nWnHqe3K1Gn6nPxN3NjIP8AIXj5PHlC9mU2tGlN0CRHE/4gEc5PuOuFestTYDtDg49MRjqB91n7e9h5DREfCIECSMf2V3QpkODwYM7THMHBU8HLG+UXsyyNM1n4s4lvOJ9v6FcoOEY/v8IPTO5zSf8AHt1kDPKsuu9uAJx1+cfuvT8XzOE38kr/ANbLoy9spa1pAqn4ojIMYn3WPfq+wESJGFubqtIcR0H9leOeMrk0rio0Exz9UPxxzZGl12Klphi68TwImFkta8Q7uChlxqhLSEFfVJXqeP4UYu2cYS/EkqVrlStuFeDMKmcVF0hTOS9JRuKSySOH/9k="/>
          <p:cNvSpPr>
            <a:spLocks noChangeAspect="1" noChangeArrowheads="1"/>
          </p:cNvSpPr>
          <p:nvPr/>
        </p:nvSpPr>
        <p:spPr bwMode="auto">
          <a:xfrm>
            <a:off x="2159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pepper weev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73285"/>
            <a:ext cx="2704308" cy="2148104"/>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9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FF00"/>
                </a:solidFill>
                <a:effectLst>
                  <a:outerShdw blurRad="38100" dist="38100" dir="2700000" algn="tl">
                    <a:srgbClr val="000000">
                      <a:alpha val="43137"/>
                    </a:srgbClr>
                  </a:outerShdw>
                </a:effectLst>
                <a:latin typeface="Lucida Sans" pitchFamily="34" charset="0"/>
              </a:rPr>
              <a:t>Vegetable Pest Management</a:t>
            </a:r>
            <a:r>
              <a:rPr lang="en-US" b="1" dirty="0" smtClean="0"/>
              <a:t/>
            </a:r>
            <a:br>
              <a:rPr lang="en-US" b="1" dirty="0" smtClean="0"/>
            </a:br>
            <a:endParaRPr lang="en-US" dirty="0"/>
          </a:p>
        </p:txBody>
      </p:sp>
      <p:sp>
        <p:nvSpPr>
          <p:cNvPr id="4" name="Rectangle 3"/>
          <p:cNvSpPr/>
          <p:nvPr/>
        </p:nvSpPr>
        <p:spPr>
          <a:xfrm>
            <a:off x="457200" y="1143000"/>
            <a:ext cx="3733800" cy="4893647"/>
          </a:xfrm>
          <a:prstGeom prst="rect">
            <a:avLst/>
          </a:prstGeom>
        </p:spPr>
        <p:txBody>
          <a:bodyPr wrap="square">
            <a:spAutoFit/>
          </a:bodyPr>
          <a:lstStyle/>
          <a:p>
            <a:r>
              <a:rPr lang="en-US" sz="2400" dirty="0" smtClean="0">
                <a:solidFill>
                  <a:schemeClr val="bg1"/>
                </a:solidFill>
                <a:effectLst>
                  <a:outerShdw blurRad="38100" dist="38100" dir="2700000" algn="tl">
                    <a:srgbClr val="000000">
                      <a:alpha val="43137"/>
                    </a:srgbClr>
                  </a:outerShdw>
                </a:effectLst>
              </a:rPr>
              <a:t>Subtopics:</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Greenhouse Pest Management </a:t>
            </a:r>
          </a:p>
          <a:p>
            <a:pPr marL="342900" indent="-342900">
              <a:buSzPct val="12500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Vegetable Diseases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Garden Pest Management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 Insects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 Nematodes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 Management by crop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Pesticides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a:t>
            </a:r>
            <a:r>
              <a:rPr lang="en-US" dirty="0" smtClean="0">
                <a:hlinkClick r:id="rId2" action="ppaction://hlinkfile"/>
              </a:rPr>
              <a:t>Weeds</a:t>
            </a:r>
            <a:r>
              <a:rPr lang="en-US" dirty="0" smtClean="0"/>
              <a:t> </a:t>
            </a:r>
            <a:endParaRPr lang="en-US" dirty="0"/>
          </a:p>
        </p:txBody>
      </p:sp>
      <p:sp>
        <p:nvSpPr>
          <p:cNvPr id="5" name="Rectangle 4"/>
          <p:cNvSpPr/>
          <p:nvPr/>
        </p:nvSpPr>
        <p:spPr>
          <a:xfrm>
            <a:off x="4419600" y="2286000"/>
            <a:ext cx="4191000" cy="3785652"/>
          </a:xfrm>
          <a:prstGeom prst="rect">
            <a:avLst/>
          </a:prstGeom>
          <a:ln w="19050">
            <a:solidFill>
              <a:schemeClr val="bg1"/>
            </a:solidFill>
          </a:ln>
        </p:spPr>
        <p:txBody>
          <a:bodyPr wrap="square">
            <a:spAutoFit/>
          </a:bodyPr>
          <a:lstStyle/>
          <a:p>
            <a:r>
              <a:rPr lang="en-US" sz="2400" dirty="0" smtClean="0">
                <a:solidFill>
                  <a:srgbClr val="FFFF00"/>
                </a:solidFill>
                <a:effectLst>
                  <a:outerShdw blurRad="38100" dist="38100" dir="2700000" algn="tl">
                    <a:srgbClr val="000000">
                      <a:alpha val="43137"/>
                    </a:srgbClr>
                  </a:outerShdw>
                </a:effectLst>
              </a:rPr>
              <a:t>Vegetable Diseases-  Subtopics</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 Diseases by crop </a:t>
            </a:r>
          </a:p>
          <a:p>
            <a:pPr marL="342900" indent="-342900">
              <a:buSzPct val="125000"/>
              <a:buFont typeface="Arial" pitchFamily="34" charset="0"/>
              <a:buChar char="•"/>
            </a:pPr>
            <a:r>
              <a:rPr lang="en-US" sz="2400" dirty="0" err="1" smtClean="0">
                <a:solidFill>
                  <a:schemeClr val="bg1"/>
                </a:solidFill>
                <a:effectLst>
                  <a:outerShdw blurRad="38100" dist="38100" dir="2700000" algn="tl">
                    <a:srgbClr val="000000">
                      <a:alpha val="43137"/>
                    </a:srgbClr>
                  </a:outerShdw>
                </a:effectLst>
              </a:rPr>
              <a:t>Alternaria</a:t>
            </a:r>
            <a:r>
              <a:rPr lang="en-US" sz="2400" dirty="0" smtClean="0">
                <a:solidFill>
                  <a:schemeClr val="bg1"/>
                </a:solidFill>
                <a:effectLst>
                  <a:outerShdw blurRad="38100" dist="38100" dir="2700000" algn="tl">
                    <a:srgbClr val="000000">
                      <a:alpha val="43137"/>
                    </a:srgbClr>
                  </a:outerShdw>
                </a:effectLst>
              </a:rPr>
              <a: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Anthracnose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Plant Disease Management Guide- Vegetable Crops </a:t>
            </a:r>
          </a:p>
          <a:p>
            <a:pPr marL="342900" indent="-342900">
              <a:buSzPct val="125000"/>
              <a:buFont typeface="Arial" pitchFamily="34" charset="0"/>
              <a:buChar char="•"/>
            </a:pPr>
            <a:r>
              <a:rPr lang="en-US" sz="2400" dirty="0" err="1" smtClean="0">
                <a:solidFill>
                  <a:schemeClr val="bg1"/>
                </a:solidFill>
                <a:effectLst>
                  <a:outerShdw blurRad="38100" dist="38100" dir="2700000" algn="tl">
                    <a:srgbClr val="000000">
                      <a:alpha val="43137"/>
                    </a:srgbClr>
                  </a:outerShdw>
                </a:effectLst>
              </a:rPr>
              <a:t>Rhizoctonia</a:t>
            </a:r>
            <a:r>
              <a:rPr lang="en-US" sz="2400" dirty="0" smtClean="0">
                <a:solidFill>
                  <a:schemeClr val="bg1"/>
                </a:solidFill>
                <a:effectLst>
                  <a:outerShdw blurRad="38100" dist="38100" dir="2700000" algn="tl">
                    <a:srgbClr val="000000">
                      <a:alpha val="43137"/>
                    </a:srgbClr>
                  </a:outerShdw>
                </a:effectLst>
              </a:rPr>
              <a:t> and Brown Patch </a:t>
            </a:r>
          </a:p>
          <a:p>
            <a:pPr marL="342900" indent="-342900">
              <a:buSzPct val="125000"/>
              <a:buFont typeface="Arial" pitchFamily="34" charset="0"/>
              <a:buChar char="•"/>
            </a:pPr>
            <a:r>
              <a:rPr lang="en-US" sz="2400" dirty="0" err="1" smtClean="0">
                <a:solidFill>
                  <a:schemeClr val="bg1"/>
                </a:solidFill>
                <a:effectLst>
                  <a:outerShdw blurRad="38100" dist="38100" dir="2700000" algn="tl">
                    <a:srgbClr val="000000">
                      <a:alpha val="43137"/>
                    </a:srgbClr>
                  </a:outerShdw>
                </a:effectLst>
              </a:rPr>
              <a:t>Tospovirus</a:t>
            </a:r>
            <a:r>
              <a:rPr lang="en-US" sz="2400" dirty="0" smtClean="0">
                <a:solidFill>
                  <a:schemeClr val="bg1"/>
                </a:solidFill>
                <a:effectLst>
                  <a:outerShdw blurRad="38100" dist="38100" dir="2700000" algn="tl">
                    <a:srgbClr val="000000">
                      <a:alpha val="43137"/>
                    </a:srgbClr>
                  </a:outerShdw>
                </a:effectLst>
              </a:rPr>
              <a:t> </a:t>
            </a:r>
          </a:p>
          <a:p>
            <a:pPr marL="342900" indent="-342900">
              <a:buSzPct val="125000"/>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Vegetable</a:t>
            </a:r>
            <a:endParaRPr lang="en-US" sz="2400" dirty="0" smtClean="0">
              <a:effectLst>
                <a:outerShdw blurRad="38100" dist="38100" dir="2700000" algn="tl">
                  <a:srgbClr val="000000">
                    <a:alpha val="43137"/>
                  </a:srgbClr>
                </a:outerShdw>
              </a:effectLst>
            </a:endParaRPr>
          </a:p>
          <a:p>
            <a:r>
              <a:rPr lang="en-US" sz="2400" dirty="0" smtClean="0">
                <a:solidFill>
                  <a:srgbClr val="FFFF00"/>
                </a:solidFill>
                <a:effectLst>
                  <a:outerShdw blurRad="38100" dist="38100" dir="2700000" algn="tl">
                    <a:srgbClr val="000000">
                      <a:alpha val="43137"/>
                    </a:srgbClr>
                  </a:outerShdw>
                </a:effectLst>
              </a:rPr>
              <a:t>Publications</a:t>
            </a:r>
          </a:p>
        </p:txBody>
      </p:sp>
      <p:sp>
        <p:nvSpPr>
          <p:cNvPr id="7" name="Notched Right Arrow 6"/>
          <p:cNvSpPr/>
          <p:nvPr/>
        </p:nvSpPr>
        <p:spPr>
          <a:xfrm>
            <a:off x="3429000" y="2362200"/>
            <a:ext cx="851860" cy="304800"/>
          </a:xfrm>
          <a:prstGeom prst="notchedRightArrow">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Tree>
    <p:extLst>
      <p:ext uri="{BB962C8B-B14F-4D97-AF65-F5344CB8AC3E}">
        <p14:creationId xmlns:p14="http://schemas.microsoft.com/office/powerpoint/2010/main" val="12653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r>
              <a:rPr lang="en-US"/>
              <a:t>   </a:t>
            </a:r>
          </a:p>
        </p:txBody>
      </p:sp>
      <p:pic>
        <p:nvPicPr>
          <p:cNvPr id="225283" name="Picture 3" descr="solutionsforyourlife"/>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2209800" y="1345769"/>
            <a:ext cx="4876800" cy="4826063"/>
          </a:xfrm>
          <a:noFill/>
          <a:ln/>
        </p:spPr>
      </p:pic>
      <p:sp>
        <p:nvSpPr>
          <p:cNvPr id="3" name="TextBox 2"/>
          <p:cNvSpPr txBox="1"/>
          <p:nvPr/>
        </p:nvSpPr>
        <p:spPr>
          <a:xfrm>
            <a:off x="304800" y="12915"/>
            <a:ext cx="8610600" cy="1200329"/>
          </a:xfrm>
          <a:prstGeom prst="rect">
            <a:avLst/>
          </a:prstGeom>
          <a:noFill/>
        </p:spPr>
        <p:txBody>
          <a:bodyPr wrap="square" rtlCol="0">
            <a:spAutoFit/>
          </a:bodyPr>
          <a:lstStyle/>
          <a:p>
            <a:pPr algn="ctr"/>
            <a:r>
              <a:rPr lang="en-US" sz="3600" b="1" dirty="0" smtClean="0">
                <a:solidFill>
                  <a:srgbClr val="00FF00"/>
                </a:solidFill>
                <a:effectLst>
                  <a:outerShdw blurRad="38100" dist="38100" dir="2700000" algn="tl">
                    <a:srgbClr val="000000">
                      <a:alpha val="43137"/>
                    </a:srgbClr>
                  </a:outerShdw>
                </a:effectLst>
                <a:latin typeface="Lucida Sans" pitchFamily="34" charset="0"/>
              </a:rPr>
              <a:t>University of Florida</a:t>
            </a:r>
          </a:p>
          <a:p>
            <a:pPr algn="ctr"/>
            <a:r>
              <a:rPr lang="en-US" sz="3600" b="1" dirty="0" smtClean="0">
                <a:solidFill>
                  <a:srgbClr val="00FF00"/>
                </a:solidFill>
                <a:effectLst>
                  <a:outerShdw blurRad="38100" dist="38100" dir="2700000" algn="tl">
                    <a:srgbClr val="000000">
                      <a:alpha val="43137"/>
                    </a:srgbClr>
                  </a:outerShdw>
                </a:effectLst>
                <a:latin typeface="Lucida Sans" pitchFamily="34" charset="0"/>
              </a:rPr>
              <a:t> Cooperative Extension Service</a:t>
            </a:r>
            <a:endParaRPr lang="en-US" sz="3600" b="1" dirty="0">
              <a:solidFill>
                <a:srgbClr val="00FF00"/>
              </a:solidFill>
              <a:effectLst>
                <a:outerShdw blurRad="38100" dist="38100" dir="2700000" algn="tl">
                  <a:srgbClr val="000000">
                    <a:alpha val="43137"/>
                  </a:srgbClr>
                </a:outerShdw>
              </a:effectLst>
              <a:latin typeface="Lucida Sans" pitchFamily="34" charset="0"/>
            </a:endParaRPr>
          </a:p>
        </p:txBody>
      </p:sp>
      <p:sp>
        <p:nvSpPr>
          <p:cNvPr id="4" name="TextBox 3"/>
          <p:cNvSpPr txBox="1"/>
          <p:nvPr/>
        </p:nvSpPr>
        <p:spPr>
          <a:xfrm>
            <a:off x="3162300" y="6172200"/>
            <a:ext cx="28956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http://ifas.ufl.edu</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36360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egetable Handbook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00720"/>
            <a:ext cx="1752600" cy="232863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http://suncoastcoop.locallygrown.net/files/product/image/112397/original/Vegetable-Gardening-in-Florida-9780813016740.jpg?13548276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581400"/>
            <a:ext cx="2213842" cy="2838449"/>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http://floridabookshelf.files.wordpress.com/2013/03/organic_methods_for_vegetable_gardening_in_florida_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638425"/>
            <a:ext cx="2227381" cy="335344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FAS Extension Booksto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8600"/>
            <a:ext cx="7143750" cy="161925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1" name="Picture 2" descr="Tomato and Pepper Inse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165888"/>
            <a:ext cx="1257300" cy="142875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2" name="Picture 4" descr="Vegetable and Field Crop Pest ID Shee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118" y="2160722"/>
            <a:ext cx="1524000" cy="100965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7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2" descr="http://entnemdept.ufl.edu/creatures/main/UFlogofeatcre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1066800"/>
          </a:xfrm>
          <a:prstGeom prst="rect">
            <a:avLst/>
          </a:prstGeom>
          <a:solidFill>
            <a:schemeClr val="bg1"/>
          </a:solidFill>
          <a:ln w="9525">
            <a:solidFill>
              <a:srgbClr val="000000"/>
            </a:solidFill>
            <a:miter lim="800000"/>
            <a:headEnd/>
            <a:tailEnd/>
          </a:ln>
        </p:spPr>
      </p:pic>
      <p:pic>
        <p:nvPicPr>
          <p:cNvPr id="24587" name="Picture 3" descr="Search by Common Na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029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4" descr="Search by Scientific Nam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029200"/>
            <a:ext cx="2505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5" descr="Search by Recent Additio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5029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6" descr="Search by Crop or Habita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791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Search by Higher Classificatio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791200"/>
            <a:ext cx="2505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1905000"/>
            <a:ext cx="7848600" cy="2677656"/>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Featured Creatures provides in-depth profiles of insects, nematodes, arachnids and other organisms. The site is a cooperative venture of the University of Florida's Department of Entomology and Nematology and the Florida Department of Agriculture and Consumer Services' Division of Plant Industry. All articles are official publications of the University of Florida's Institute of Food and Agricultural Sciences.  </a:t>
            </a:r>
          </a:p>
        </p:txBody>
      </p:sp>
      <p:sp>
        <p:nvSpPr>
          <p:cNvPr id="9" name="Rectangle 8"/>
          <p:cNvSpPr/>
          <p:nvPr/>
        </p:nvSpPr>
        <p:spPr>
          <a:xfrm>
            <a:off x="2056518" y="-76200"/>
            <a:ext cx="4954763" cy="523220"/>
          </a:xfrm>
          <a:prstGeom prst="rect">
            <a:avLst/>
          </a:prstGeom>
        </p:spPr>
        <p:txBody>
          <a:bodyPr wrap="square">
            <a:spAutoFit/>
          </a:bodyPr>
          <a:lstStyle/>
          <a:p>
            <a:r>
              <a:rPr lang="en-US" sz="2400" dirty="0">
                <a:solidFill>
                  <a:srgbClr val="FFFF00"/>
                </a:solidFill>
                <a:effectLst>
                  <a:outerShdw blurRad="38100" dist="38100" dir="2700000" algn="tl">
                    <a:srgbClr val="000000">
                      <a:alpha val="43137"/>
                    </a:srgbClr>
                  </a:outerShdw>
                </a:effectLst>
              </a:rPr>
              <a:t>http://entnemdept.ufl.edu/creatures</a:t>
            </a:r>
            <a:r>
              <a:rPr lang="en-US" sz="2800" dirty="0">
                <a:solidFill>
                  <a:prstClr val="black"/>
                </a:solidFill>
                <a:hlinkClick r:id="rId13"/>
              </a:rPr>
              <a:t>/</a:t>
            </a:r>
            <a:r>
              <a:rPr lang="en-US" sz="2800" dirty="0">
                <a:solidFill>
                  <a:prstClr val="black"/>
                </a:solidFill>
              </a:rPr>
              <a:t> </a:t>
            </a:r>
          </a:p>
        </p:txBody>
      </p:sp>
    </p:spTree>
    <p:extLst>
      <p:ext uri="{BB962C8B-B14F-4D97-AF65-F5344CB8AC3E}">
        <p14:creationId xmlns:p14="http://schemas.microsoft.com/office/powerpoint/2010/main" val="227521686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1463"/>
            <a:ext cx="5486400" cy="6315075"/>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706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514600" y="2971800"/>
            <a:ext cx="4114800" cy="1466850"/>
          </a:xfrm>
          <a:noFill/>
          <a:ln w="19050">
            <a:solidFill>
              <a:srgbClr val="00FF00"/>
            </a:solidFill>
          </a:ln>
        </p:spPr>
      </p:pic>
      <p:sp>
        <p:nvSpPr>
          <p:cNvPr id="23555" name="Text Box 3"/>
          <p:cNvSpPr txBox="1">
            <a:spLocks noChangeArrowheads="1"/>
          </p:cNvSpPr>
          <p:nvPr/>
        </p:nvSpPr>
        <p:spPr bwMode="auto">
          <a:xfrm>
            <a:off x="2428068" y="5468034"/>
            <a:ext cx="4353732" cy="646331"/>
          </a:xfrm>
          <a:prstGeom prst="rect">
            <a:avLst/>
          </a:prstGeom>
          <a:noFill/>
          <a:ln w="9525">
            <a:noFill/>
            <a:miter lim="800000"/>
            <a:headEnd/>
            <a:tailEnd/>
          </a:ln>
        </p:spPr>
        <p:txBody>
          <a:bodyPr wrap="square">
            <a:spAutoFit/>
          </a:bodyPr>
          <a:lstStyle/>
          <a:p>
            <a:r>
              <a:rPr lang="en-US" sz="3600" dirty="0">
                <a:solidFill>
                  <a:srgbClr val="00FF00"/>
                </a:solidFill>
                <a:effectLst>
                  <a:outerShdw blurRad="38100" dist="38100" dir="2700000" algn="tl">
                    <a:srgbClr val="000000">
                      <a:alpha val="43137"/>
                    </a:srgbClr>
                  </a:outerShdw>
                </a:effectLst>
              </a:rPr>
              <a:t>http://ipm.ifas.ufl.edu</a:t>
            </a:r>
          </a:p>
        </p:txBody>
      </p:sp>
      <p:pic>
        <p:nvPicPr>
          <p:cNvPr id="88066" name="Picture 2" descr="UNIVERSITY OF FLORIDA ENTOMOLOGY AND NEMATOLOGY DEPARTMENT">
            <a:hlinkClick r:id=""/>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85800"/>
            <a:ext cx="8511693" cy="1066800"/>
          </a:xfrm>
          <a:prstGeom prst="rect">
            <a:avLst/>
          </a:prstGeom>
          <a:noFill/>
          <a:ln w="12700">
            <a:solidFill>
              <a:srgbClr val="00FF00"/>
            </a:solidFill>
          </a:ln>
        </p:spPr>
      </p:pic>
      <p:pic>
        <p:nvPicPr>
          <p:cNvPr id="5" name="Picture 5" descr="2004_0504tomharv00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743200"/>
            <a:ext cx="1752600" cy="2336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Beit alpha cucumber heavy fruit s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599" y="2712202"/>
            <a:ext cx="1591323" cy="262179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3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3600" b="1" dirty="0" smtClean="0">
                <a:solidFill>
                  <a:srgbClr val="00FF00"/>
                </a:solidFill>
                <a:effectLst>
                  <a:outerShdw blurRad="38100" dist="38100" dir="2700000" algn="tl">
                    <a:srgbClr val="000000">
                      <a:alpha val="43137"/>
                    </a:srgbClr>
                  </a:outerShdw>
                </a:effectLst>
                <a:latin typeface="Lucida Sans" pitchFamily="34" charset="0"/>
              </a:rPr>
              <a:t>Cooperative Extension Service</a:t>
            </a:r>
            <a:endParaRPr lang="en-US" sz="3600" b="1" dirty="0">
              <a:solidFill>
                <a:srgbClr val="00FF00"/>
              </a:solidFill>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457200" y="1722437"/>
            <a:ext cx="8229600" cy="4525963"/>
          </a:xfrm>
        </p:spPr>
        <p:txBody>
          <a:bodyPr>
            <a:normAutofit fontScale="92500" lnSpcReduction="20000"/>
          </a:bodyPr>
          <a:lstStyle/>
          <a:p>
            <a:pPr>
              <a:buClr>
                <a:srgbClr val="FFFF00"/>
              </a:buClr>
              <a:buSzPct val="125000"/>
            </a:pPr>
            <a:r>
              <a:rPr lang="en-US" dirty="0" smtClean="0">
                <a:solidFill>
                  <a:schemeClr val="bg1"/>
                </a:solidFill>
                <a:effectLst>
                  <a:outerShdw blurRad="38100" dist="38100" dir="2700000" algn="tl">
                    <a:srgbClr val="000000">
                      <a:alpha val="43137"/>
                    </a:srgbClr>
                  </a:outerShdw>
                </a:effectLst>
              </a:rPr>
              <a:t>Agent consultation</a:t>
            </a:r>
          </a:p>
          <a:p>
            <a:pPr>
              <a:buClr>
                <a:srgbClr val="FFFF00"/>
              </a:buClr>
              <a:buSzPct val="125000"/>
            </a:pPr>
            <a:r>
              <a:rPr lang="en-US" dirty="0" smtClean="0">
                <a:solidFill>
                  <a:srgbClr val="FFFF00"/>
                </a:solidFill>
                <a:effectLst>
                  <a:outerShdw blurRad="38100" dist="38100" dir="2700000" algn="tl">
                    <a:srgbClr val="000000">
                      <a:alpha val="43137"/>
                    </a:srgbClr>
                  </a:outerShdw>
                </a:effectLst>
              </a:rPr>
              <a:t>Pest diagnostics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Training programs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Plant clinics </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Master gardeners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Access to Extension specialists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Local and UF library (literature searches)</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Pesticide applicator licensing</a:t>
            </a:r>
          </a:p>
          <a:p>
            <a:pPr>
              <a:buClr>
                <a:srgbClr val="FFFF00"/>
              </a:buClr>
              <a:buSzPct val="125000"/>
            </a:pPr>
            <a:r>
              <a:rPr lang="en-US" dirty="0" smtClean="0">
                <a:solidFill>
                  <a:schemeClr val="bg1"/>
                </a:solidFill>
                <a:effectLst>
                  <a:outerShdw blurRad="38100" dist="38100" dir="2700000" algn="tl">
                    <a:srgbClr val="000000">
                      <a:alpha val="43137"/>
                    </a:srgbClr>
                  </a:outerShdw>
                </a:effectLst>
              </a:rPr>
              <a:t>Information dissemination (newsletters)</a:t>
            </a:r>
          </a:p>
          <a:p>
            <a:endParaRPr lang="en-US" dirty="0" smtClean="0">
              <a:solidFill>
                <a:schemeClr val="bg1"/>
              </a:solidFill>
            </a:endParaRPr>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538" r="6154" b="5055"/>
          <a:stretch>
            <a:fillRect/>
          </a:stretch>
        </p:blipFill>
        <p:spPr bwMode="auto">
          <a:xfrm flipH="1">
            <a:off x="4896173" y="1219200"/>
            <a:ext cx="3352800" cy="251460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74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j00788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35955"/>
            <a:ext cx="2302380" cy="2150245"/>
          </a:xfrm>
          <a:prstGeom prst="rect">
            <a:avLst/>
          </a:prstGeom>
          <a:solidFill>
            <a:schemeClr val="bg1"/>
          </a:solidFill>
          <a:ln w="28575">
            <a:solidFill>
              <a:srgbClr val="00FF00"/>
            </a:solidFill>
            <a:miter lim="800000"/>
            <a:headEnd/>
            <a:tailEnd/>
          </a:ln>
        </p:spPr>
      </p:pic>
      <p:sp>
        <p:nvSpPr>
          <p:cNvPr id="48135" name="Rectangle 7"/>
          <p:cNvSpPr>
            <a:spLocks noGrp="1" noChangeArrowheads="1"/>
          </p:cNvSpPr>
          <p:nvPr>
            <p:ph type="title"/>
          </p:nvPr>
        </p:nvSpPr>
        <p:spPr>
          <a:xfrm>
            <a:off x="0" y="0"/>
            <a:ext cx="9144000" cy="1527175"/>
          </a:xfrm>
        </p:spPr>
        <p:txBody>
          <a:bodyPr>
            <a:normAutofit fontScale="90000"/>
          </a:bodyPr>
          <a:lstStyle/>
          <a:p>
            <a:pPr>
              <a:defRPr/>
            </a:pPr>
            <a:r>
              <a:rPr lang="en-US" sz="4000" b="1" dirty="0">
                <a:solidFill>
                  <a:srgbClr val="00FF00"/>
                </a:solidFill>
                <a:effectLst>
                  <a:outerShdw blurRad="38100" dist="38100" dir="2700000" algn="tl">
                    <a:srgbClr val="000000">
                      <a:alpha val="43137"/>
                    </a:srgbClr>
                  </a:outerShdw>
                </a:effectLst>
                <a:latin typeface="Lucida Sans" pitchFamily="34" charset="0"/>
              </a:rPr>
              <a:t>How </a:t>
            </a:r>
            <a:r>
              <a:rPr lang="en-US" sz="4000" b="1" dirty="0" smtClean="0">
                <a:solidFill>
                  <a:srgbClr val="00FF00"/>
                </a:solidFill>
                <a:effectLst>
                  <a:outerShdw blurRad="38100" dist="38100" dir="2700000" algn="tl">
                    <a:srgbClr val="000000">
                      <a:alpha val="43137"/>
                    </a:srgbClr>
                  </a:outerShdw>
                </a:effectLst>
                <a:latin typeface="Lucida Sans" pitchFamily="34" charset="0"/>
              </a:rPr>
              <a:t>to Send </a:t>
            </a:r>
            <a:r>
              <a:rPr lang="en-US" sz="4000" b="1" dirty="0">
                <a:solidFill>
                  <a:srgbClr val="00FF00"/>
                </a:solidFill>
                <a:effectLst>
                  <a:outerShdw blurRad="38100" dist="38100" dir="2700000" algn="tl">
                    <a:srgbClr val="000000">
                      <a:alpha val="43137"/>
                    </a:srgbClr>
                  </a:outerShdw>
                </a:effectLst>
                <a:latin typeface="Lucida Sans" pitchFamily="34" charset="0"/>
              </a:rPr>
              <a:t>a </a:t>
            </a:r>
            <a:r>
              <a:rPr lang="en-US" sz="4000" b="1" dirty="0" smtClean="0">
                <a:solidFill>
                  <a:srgbClr val="00FF00"/>
                </a:solidFill>
                <a:effectLst>
                  <a:outerShdw blurRad="38100" dist="38100" dir="2700000" algn="tl">
                    <a:srgbClr val="000000">
                      <a:alpha val="43137"/>
                    </a:srgbClr>
                  </a:outerShdw>
                </a:effectLst>
                <a:latin typeface="Lucida Sans" pitchFamily="34" charset="0"/>
              </a:rPr>
              <a:t>Sample </a:t>
            </a:r>
            <a:r>
              <a:rPr lang="en-US" sz="4000" b="1" dirty="0">
                <a:solidFill>
                  <a:srgbClr val="00FF00"/>
                </a:solidFill>
                <a:effectLst>
                  <a:outerShdw blurRad="38100" dist="38100" dir="2700000" algn="tl">
                    <a:srgbClr val="000000">
                      <a:alpha val="43137"/>
                    </a:srgbClr>
                  </a:outerShdw>
                </a:effectLst>
                <a:latin typeface="Lucida Sans" pitchFamily="34" charset="0"/>
              </a:rPr>
              <a:t>to Gainesville and </a:t>
            </a:r>
            <a:r>
              <a:rPr lang="en-US" sz="4000" b="1" dirty="0" smtClean="0">
                <a:solidFill>
                  <a:srgbClr val="00FF00"/>
                </a:solidFill>
                <a:effectLst>
                  <a:outerShdw blurRad="38100" dist="38100" dir="2700000" algn="tl">
                    <a:srgbClr val="000000">
                      <a:alpha val="43137"/>
                    </a:srgbClr>
                  </a:outerShdw>
                </a:effectLst>
                <a:latin typeface="Lucida Sans" pitchFamily="34" charset="0"/>
              </a:rPr>
              <a:t>Receive the Results</a:t>
            </a:r>
            <a:r>
              <a:rPr lang="en-US" sz="4000" b="1" dirty="0">
                <a:solidFill>
                  <a:srgbClr val="00FF00"/>
                </a:solidFill>
                <a:effectLst>
                  <a:outerShdw blurRad="38100" dist="38100" dir="2700000" algn="tl">
                    <a:srgbClr val="000000">
                      <a:alpha val="43137"/>
                    </a:srgbClr>
                  </a:outerShdw>
                </a:effectLst>
                <a:latin typeface="Lucida Sans" pitchFamily="34" charset="0"/>
              </a:rPr>
              <a:t>?</a:t>
            </a:r>
          </a:p>
        </p:txBody>
      </p:sp>
      <p:sp>
        <p:nvSpPr>
          <p:cNvPr id="48137" name="Text Box 9"/>
          <p:cNvSpPr txBox="1">
            <a:spLocks noChangeArrowheads="1"/>
          </p:cNvSpPr>
          <p:nvPr/>
        </p:nvSpPr>
        <p:spPr bwMode="auto">
          <a:xfrm>
            <a:off x="455023" y="4039372"/>
            <a:ext cx="4191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dirty="0">
                <a:solidFill>
                  <a:schemeClr val="bg1"/>
                </a:solidFill>
                <a:latin typeface="+mn-lt"/>
              </a:rPr>
              <a:t>Maybe if I put enough stuff in this box, put a stamp on it, and send it to </a:t>
            </a:r>
            <a:r>
              <a:rPr lang="en-US" sz="2800" dirty="0" smtClean="0">
                <a:solidFill>
                  <a:schemeClr val="bg1"/>
                </a:solidFill>
                <a:latin typeface="+mn-lt"/>
              </a:rPr>
              <a:t>Gainesville </a:t>
            </a:r>
            <a:r>
              <a:rPr lang="en-US" sz="2800" dirty="0">
                <a:solidFill>
                  <a:schemeClr val="bg1"/>
                </a:solidFill>
                <a:latin typeface="+mn-lt"/>
              </a:rPr>
              <a:t>someone will tell me what’s wrong with my plant?</a:t>
            </a:r>
          </a:p>
        </p:txBody>
      </p:sp>
      <p:pic>
        <p:nvPicPr>
          <p:cNvPr id="48138" name="Picture 10" descr="j027854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004"/>
          <a:stretch/>
        </p:blipFill>
        <p:spPr bwMode="auto">
          <a:xfrm>
            <a:off x="5791200" y="1735955"/>
            <a:ext cx="2047791" cy="2150245"/>
          </a:xfrm>
          <a:prstGeom prst="rect">
            <a:avLst/>
          </a:prstGeom>
          <a:solidFill>
            <a:schemeClr val="bg1"/>
          </a:solidFill>
          <a:ln w="28575">
            <a:solidFill>
              <a:srgbClr val="00FF00"/>
            </a:solidFill>
            <a:miter lim="800000"/>
            <a:headEnd/>
            <a:tailEnd/>
          </a:ln>
        </p:spPr>
      </p:pic>
      <p:sp>
        <p:nvSpPr>
          <p:cNvPr id="48140" name="Text Box 12"/>
          <p:cNvSpPr txBox="1">
            <a:spLocks noChangeArrowheads="1"/>
          </p:cNvSpPr>
          <p:nvPr/>
        </p:nvSpPr>
        <p:spPr bwMode="auto">
          <a:xfrm>
            <a:off x="5105400" y="4052892"/>
            <a:ext cx="373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dirty="0">
                <a:solidFill>
                  <a:schemeClr val="bg1"/>
                </a:solidFill>
                <a:latin typeface="+mn-lt"/>
              </a:rPr>
              <a:t>I can’t </a:t>
            </a:r>
            <a:r>
              <a:rPr lang="en-US" sz="2800" dirty="0" smtClean="0">
                <a:solidFill>
                  <a:schemeClr val="bg1"/>
                </a:solidFill>
                <a:latin typeface="+mn-lt"/>
              </a:rPr>
              <a:t>determine </a:t>
            </a:r>
            <a:r>
              <a:rPr lang="en-US" sz="2800" dirty="0">
                <a:solidFill>
                  <a:schemeClr val="bg1"/>
                </a:solidFill>
                <a:latin typeface="+mn-lt"/>
              </a:rPr>
              <a:t>your </a:t>
            </a:r>
            <a:r>
              <a:rPr lang="en-US" sz="2800" dirty="0" smtClean="0">
                <a:solidFill>
                  <a:schemeClr val="bg1"/>
                </a:solidFill>
                <a:latin typeface="+mn-lt"/>
              </a:rPr>
              <a:t>problem here, </a:t>
            </a:r>
            <a:r>
              <a:rPr lang="en-US" sz="2800" dirty="0">
                <a:solidFill>
                  <a:schemeClr val="bg1"/>
                </a:solidFill>
                <a:latin typeface="+mn-lt"/>
              </a:rPr>
              <a:t>but I can get your sample to the right </a:t>
            </a:r>
            <a:r>
              <a:rPr lang="en-US" sz="2800" dirty="0" smtClean="0">
                <a:solidFill>
                  <a:schemeClr val="bg1"/>
                </a:solidFill>
                <a:latin typeface="+mn-lt"/>
              </a:rPr>
              <a:t>laboratory </a:t>
            </a:r>
            <a:r>
              <a:rPr lang="en-US" sz="2800" dirty="0">
                <a:solidFill>
                  <a:schemeClr val="bg1"/>
                </a:solidFill>
                <a:latin typeface="+mn-lt"/>
              </a:rPr>
              <a:t>for an accurate and timely diagnosis.</a:t>
            </a:r>
          </a:p>
        </p:txBody>
      </p:sp>
    </p:spTree>
    <p:extLst>
      <p:ext uri="{BB962C8B-B14F-4D97-AF65-F5344CB8AC3E}">
        <p14:creationId xmlns:p14="http://schemas.microsoft.com/office/powerpoint/2010/main" val="1530056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1+#ppt_w/2"/>
                                          </p:val>
                                        </p:tav>
                                        <p:tav tm="100000">
                                          <p:val>
                                            <p:strVal val="#ppt_x"/>
                                          </p:val>
                                        </p:tav>
                                      </p:tavLst>
                                    </p:anim>
                                    <p:anim calcmode="lin" valueType="num">
                                      <p:cBhvr additive="base">
                                        <p:cTn id="8" dur="500" fill="hold"/>
                                        <p:tgtEl>
                                          <p:spTgt spid="481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8137"/>
                                        </p:tgtEl>
                                        <p:attrNameLst>
                                          <p:attrName>style.visibility</p:attrName>
                                        </p:attrNameLst>
                                      </p:cBhvr>
                                      <p:to>
                                        <p:strVal val="visible"/>
                                      </p:to>
                                    </p:set>
                                    <p:anim calcmode="lin" valueType="num">
                                      <p:cBhvr additive="base">
                                        <p:cTn id="11" dur="500" fill="hold"/>
                                        <p:tgtEl>
                                          <p:spTgt spid="48137"/>
                                        </p:tgtEl>
                                        <p:attrNameLst>
                                          <p:attrName>ppt_x</p:attrName>
                                        </p:attrNameLst>
                                      </p:cBhvr>
                                      <p:tavLst>
                                        <p:tav tm="0">
                                          <p:val>
                                            <p:strVal val="1+#ppt_w/2"/>
                                          </p:val>
                                        </p:tav>
                                        <p:tav tm="100000">
                                          <p:val>
                                            <p:strVal val="#ppt_x"/>
                                          </p:val>
                                        </p:tav>
                                      </p:tavLst>
                                    </p:anim>
                                    <p:anim calcmode="lin" valueType="num">
                                      <p:cBhvr additive="base">
                                        <p:cTn id="12" dur="500" fill="hold"/>
                                        <p:tgtEl>
                                          <p:spTgt spid="481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8138"/>
                                        </p:tgtEl>
                                        <p:attrNameLst>
                                          <p:attrName>style.visibility</p:attrName>
                                        </p:attrNameLst>
                                      </p:cBhvr>
                                      <p:to>
                                        <p:strVal val="visible"/>
                                      </p:to>
                                    </p:set>
                                    <p:anim calcmode="lin" valueType="num">
                                      <p:cBhvr additive="base">
                                        <p:cTn id="17" dur="500" fill="hold"/>
                                        <p:tgtEl>
                                          <p:spTgt spid="48138"/>
                                        </p:tgtEl>
                                        <p:attrNameLst>
                                          <p:attrName>ppt_x</p:attrName>
                                        </p:attrNameLst>
                                      </p:cBhvr>
                                      <p:tavLst>
                                        <p:tav tm="0">
                                          <p:val>
                                            <p:strVal val="1+#ppt_w/2"/>
                                          </p:val>
                                        </p:tav>
                                        <p:tav tm="100000">
                                          <p:val>
                                            <p:strVal val="#ppt_x"/>
                                          </p:val>
                                        </p:tav>
                                      </p:tavLst>
                                    </p:anim>
                                    <p:anim calcmode="lin" valueType="num">
                                      <p:cBhvr additive="base">
                                        <p:cTn id="18" dur="500" fill="hold"/>
                                        <p:tgtEl>
                                          <p:spTgt spid="481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8140"/>
                                        </p:tgtEl>
                                        <p:attrNameLst>
                                          <p:attrName>style.visibility</p:attrName>
                                        </p:attrNameLst>
                                      </p:cBhvr>
                                      <p:to>
                                        <p:strVal val="visible"/>
                                      </p:to>
                                    </p:set>
                                    <p:anim calcmode="lin" valueType="num">
                                      <p:cBhvr additive="base">
                                        <p:cTn id="21" dur="500" fill="hold"/>
                                        <p:tgtEl>
                                          <p:spTgt spid="48140"/>
                                        </p:tgtEl>
                                        <p:attrNameLst>
                                          <p:attrName>ppt_x</p:attrName>
                                        </p:attrNameLst>
                                      </p:cBhvr>
                                      <p:tavLst>
                                        <p:tav tm="0">
                                          <p:val>
                                            <p:strVal val="1+#ppt_w/2"/>
                                          </p:val>
                                        </p:tav>
                                        <p:tav tm="100000">
                                          <p:val>
                                            <p:strVal val="#ppt_x"/>
                                          </p:val>
                                        </p:tav>
                                      </p:tavLst>
                                    </p:anim>
                                    <p:anim calcmode="lin" valueType="num">
                                      <p:cBhvr additive="base">
                                        <p:cTn id="22" dur="500" fill="hold"/>
                                        <p:tgtEl>
                                          <p:spTgt spid="48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P spid="481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9355138" cy="68580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6" descr="so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2587625"/>
            <a:ext cx="1600200" cy="1676400"/>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7" descr="e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3962400"/>
            <a:ext cx="2227263" cy="1577975"/>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8" descr="plant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600200"/>
            <a:ext cx="1830388" cy="1587500"/>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plantpa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581400"/>
            <a:ext cx="1981200" cy="1779588"/>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11"/>
          <p:cNvSpPr txBox="1">
            <a:spLocks noChangeArrowheads="1"/>
          </p:cNvSpPr>
          <p:nvPr/>
        </p:nvSpPr>
        <p:spPr bwMode="auto">
          <a:xfrm>
            <a:off x="2773363" y="2587625"/>
            <a:ext cx="1600200" cy="581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Extension Soil Testing </a:t>
            </a:r>
          </a:p>
        </p:txBody>
      </p:sp>
      <p:sp>
        <p:nvSpPr>
          <p:cNvPr id="6156" name="Text Box 12"/>
          <p:cNvSpPr txBox="1">
            <a:spLocks noChangeArrowheads="1"/>
          </p:cNvSpPr>
          <p:nvPr/>
        </p:nvSpPr>
        <p:spPr bwMode="auto">
          <a:xfrm>
            <a:off x="3810000" y="3581400"/>
            <a:ext cx="1981200" cy="8255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Plant Disease Clinic &amp; Nematode Assay </a:t>
            </a:r>
          </a:p>
        </p:txBody>
      </p:sp>
      <p:sp>
        <p:nvSpPr>
          <p:cNvPr id="6157" name="Text Box 13"/>
          <p:cNvSpPr txBox="1">
            <a:spLocks noChangeArrowheads="1"/>
          </p:cNvSpPr>
          <p:nvPr/>
        </p:nvSpPr>
        <p:spPr bwMode="auto">
          <a:xfrm>
            <a:off x="1346200" y="3962400"/>
            <a:ext cx="2227263" cy="3365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Insect Identification </a:t>
            </a:r>
          </a:p>
        </p:txBody>
      </p:sp>
      <p:sp>
        <p:nvSpPr>
          <p:cNvPr id="6158" name="Text Box 14"/>
          <p:cNvSpPr txBox="1">
            <a:spLocks noChangeArrowheads="1"/>
          </p:cNvSpPr>
          <p:nvPr/>
        </p:nvSpPr>
        <p:spPr bwMode="auto">
          <a:xfrm>
            <a:off x="5943600" y="1600200"/>
            <a:ext cx="1828800" cy="584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000000"/>
                </a:solidFill>
              </a:rPr>
              <a:t>Plant Identification</a:t>
            </a:r>
          </a:p>
        </p:txBody>
      </p:sp>
      <p:sp>
        <p:nvSpPr>
          <p:cNvPr id="2" name="TextBox 1"/>
          <p:cNvSpPr txBox="1"/>
          <p:nvPr/>
        </p:nvSpPr>
        <p:spPr>
          <a:xfrm>
            <a:off x="7620000" y="6306066"/>
            <a:ext cx="1371600" cy="369332"/>
          </a:xfrm>
          <a:prstGeom prst="rect">
            <a:avLst/>
          </a:prstGeom>
          <a:noFill/>
        </p:spPr>
        <p:txBody>
          <a:bodyPr wrap="square" rtlCol="0">
            <a:spAutoFit/>
          </a:bodyPr>
          <a:lstStyle/>
          <a:p>
            <a:pPr algn="ctr"/>
            <a:r>
              <a:rPr lang="en-US" dirty="0" smtClean="0"/>
              <a:t>A. </a:t>
            </a:r>
            <a:r>
              <a:rPr lang="en-US" dirty="0" err="1"/>
              <a:t>Camerino</a:t>
            </a:r>
            <a:endParaRPr lang="en-US" dirty="0"/>
          </a:p>
        </p:txBody>
      </p:sp>
    </p:spTree>
    <p:extLst>
      <p:ext uri="{BB962C8B-B14F-4D97-AF65-F5344CB8AC3E}">
        <p14:creationId xmlns:p14="http://schemas.microsoft.com/office/powerpoint/2010/main" val="1044380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fltVal val="0"/>
                                          </p:val>
                                        </p:tav>
                                        <p:tav tm="100000">
                                          <p:val>
                                            <p:strVal val="#ppt_h"/>
                                          </p:val>
                                        </p:tav>
                                      </p:tavLst>
                                    </p:anim>
                                    <p:anim calcmode="lin" valueType="num">
                                      <p:cBhvr>
                                        <p:cTn id="9" dur="1000" fill="hold"/>
                                        <p:tgtEl>
                                          <p:spTgt spid="6150"/>
                                        </p:tgtEl>
                                        <p:attrNameLst>
                                          <p:attrName>style.rotation</p:attrName>
                                        </p:attrNameLst>
                                      </p:cBhvr>
                                      <p:tavLst>
                                        <p:tav tm="0">
                                          <p:val>
                                            <p:fltVal val="90"/>
                                          </p:val>
                                        </p:tav>
                                        <p:tav tm="100000">
                                          <p:val>
                                            <p:fltVal val="0"/>
                                          </p:val>
                                        </p:tav>
                                      </p:tavLst>
                                    </p:anim>
                                    <p:animEffect transition="in" filter="fade">
                                      <p:cBhvr>
                                        <p:cTn id="10" dur="1000"/>
                                        <p:tgtEl>
                                          <p:spTgt spid="615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155"/>
                                        </p:tgtEl>
                                        <p:attrNameLst>
                                          <p:attrName>style.visibility</p:attrName>
                                        </p:attrNameLst>
                                      </p:cBhvr>
                                      <p:to>
                                        <p:strVal val="visible"/>
                                      </p:to>
                                    </p:set>
                                    <p:animEffect transition="in" filter="fade">
                                      <p:cBhvr>
                                        <p:cTn id="14" dur="500"/>
                                        <p:tgtEl>
                                          <p:spTgt spid="61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6151"/>
                                        </p:tgtEl>
                                        <p:attrNameLst>
                                          <p:attrName>style.visibility</p:attrName>
                                        </p:attrNameLst>
                                      </p:cBhvr>
                                      <p:to>
                                        <p:strVal val="visible"/>
                                      </p:to>
                                    </p:set>
                                    <p:anim calcmode="lin" valueType="num">
                                      <p:cBhvr>
                                        <p:cTn id="19" dur="1000" fill="hold"/>
                                        <p:tgtEl>
                                          <p:spTgt spid="6151"/>
                                        </p:tgtEl>
                                        <p:attrNameLst>
                                          <p:attrName>ppt_w</p:attrName>
                                        </p:attrNameLst>
                                      </p:cBhvr>
                                      <p:tavLst>
                                        <p:tav tm="0">
                                          <p:val>
                                            <p:fltVal val="0"/>
                                          </p:val>
                                        </p:tav>
                                        <p:tav tm="100000">
                                          <p:val>
                                            <p:strVal val="#ppt_w"/>
                                          </p:val>
                                        </p:tav>
                                      </p:tavLst>
                                    </p:anim>
                                    <p:anim calcmode="lin" valueType="num">
                                      <p:cBhvr>
                                        <p:cTn id="20" dur="1000" fill="hold"/>
                                        <p:tgtEl>
                                          <p:spTgt spid="6151"/>
                                        </p:tgtEl>
                                        <p:attrNameLst>
                                          <p:attrName>ppt_h</p:attrName>
                                        </p:attrNameLst>
                                      </p:cBhvr>
                                      <p:tavLst>
                                        <p:tav tm="0">
                                          <p:val>
                                            <p:fltVal val="0"/>
                                          </p:val>
                                        </p:tav>
                                        <p:tav tm="100000">
                                          <p:val>
                                            <p:strVal val="#ppt_h"/>
                                          </p:val>
                                        </p:tav>
                                      </p:tavLst>
                                    </p:anim>
                                    <p:anim calcmode="lin" valueType="num">
                                      <p:cBhvr>
                                        <p:cTn id="21" dur="1000" fill="hold"/>
                                        <p:tgtEl>
                                          <p:spTgt spid="6151"/>
                                        </p:tgtEl>
                                        <p:attrNameLst>
                                          <p:attrName>style.rotation</p:attrName>
                                        </p:attrNameLst>
                                      </p:cBhvr>
                                      <p:tavLst>
                                        <p:tav tm="0">
                                          <p:val>
                                            <p:fltVal val="90"/>
                                          </p:val>
                                        </p:tav>
                                        <p:tav tm="100000">
                                          <p:val>
                                            <p:fltVal val="0"/>
                                          </p:val>
                                        </p:tav>
                                      </p:tavLst>
                                    </p:anim>
                                    <p:animEffect transition="in" filter="fade">
                                      <p:cBhvr>
                                        <p:cTn id="22" dur="1000"/>
                                        <p:tgtEl>
                                          <p:spTgt spid="6151"/>
                                        </p:tgtEl>
                                      </p:cBhvr>
                                    </p:animEffect>
                                  </p:childTnLst>
                                </p:cTn>
                              </p:par>
                            </p:childTnLst>
                          </p:cTn>
                        </p:par>
                        <p:par>
                          <p:cTn id="23" fill="hold" nodeType="afterGroup">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157"/>
                                        </p:tgtEl>
                                        <p:attrNameLst>
                                          <p:attrName>style.visibility</p:attrName>
                                        </p:attrNameLst>
                                      </p:cBhvr>
                                      <p:to>
                                        <p:strVal val="visible"/>
                                      </p:to>
                                    </p:set>
                                    <p:animEffect transition="in" filter="fade">
                                      <p:cBhvr>
                                        <p:cTn id="26" dur="500"/>
                                        <p:tgtEl>
                                          <p:spTgt spid="61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152"/>
                                        </p:tgtEl>
                                        <p:attrNameLst>
                                          <p:attrName>style.visibility</p:attrName>
                                        </p:attrNameLst>
                                      </p:cBhvr>
                                      <p:to>
                                        <p:strVal val="visible"/>
                                      </p:to>
                                    </p:set>
                                    <p:anim calcmode="lin" valueType="num">
                                      <p:cBhvr>
                                        <p:cTn id="31" dur="1000" fill="hold"/>
                                        <p:tgtEl>
                                          <p:spTgt spid="6152"/>
                                        </p:tgtEl>
                                        <p:attrNameLst>
                                          <p:attrName>ppt_w</p:attrName>
                                        </p:attrNameLst>
                                      </p:cBhvr>
                                      <p:tavLst>
                                        <p:tav tm="0">
                                          <p:val>
                                            <p:fltVal val="0"/>
                                          </p:val>
                                        </p:tav>
                                        <p:tav tm="100000">
                                          <p:val>
                                            <p:strVal val="#ppt_w"/>
                                          </p:val>
                                        </p:tav>
                                      </p:tavLst>
                                    </p:anim>
                                    <p:anim calcmode="lin" valueType="num">
                                      <p:cBhvr>
                                        <p:cTn id="32" dur="1000" fill="hold"/>
                                        <p:tgtEl>
                                          <p:spTgt spid="6152"/>
                                        </p:tgtEl>
                                        <p:attrNameLst>
                                          <p:attrName>ppt_h</p:attrName>
                                        </p:attrNameLst>
                                      </p:cBhvr>
                                      <p:tavLst>
                                        <p:tav tm="0">
                                          <p:val>
                                            <p:fltVal val="0"/>
                                          </p:val>
                                        </p:tav>
                                        <p:tav tm="100000">
                                          <p:val>
                                            <p:strVal val="#ppt_h"/>
                                          </p:val>
                                        </p:tav>
                                      </p:tavLst>
                                    </p:anim>
                                    <p:anim calcmode="lin" valueType="num">
                                      <p:cBhvr>
                                        <p:cTn id="33" dur="1000" fill="hold"/>
                                        <p:tgtEl>
                                          <p:spTgt spid="6152"/>
                                        </p:tgtEl>
                                        <p:attrNameLst>
                                          <p:attrName>style.rotation</p:attrName>
                                        </p:attrNameLst>
                                      </p:cBhvr>
                                      <p:tavLst>
                                        <p:tav tm="0">
                                          <p:val>
                                            <p:fltVal val="90"/>
                                          </p:val>
                                        </p:tav>
                                        <p:tav tm="100000">
                                          <p:val>
                                            <p:fltVal val="0"/>
                                          </p:val>
                                        </p:tav>
                                      </p:tavLst>
                                    </p:anim>
                                    <p:animEffect transition="in" filter="fade">
                                      <p:cBhvr>
                                        <p:cTn id="34" dur="1000"/>
                                        <p:tgtEl>
                                          <p:spTgt spid="6152"/>
                                        </p:tgtEl>
                                      </p:cBhvr>
                                    </p:animEffec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158"/>
                                        </p:tgtEl>
                                        <p:attrNameLst>
                                          <p:attrName>style.visibility</p:attrName>
                                        </p:attrNameLst>
                                      </p:cBhvr>
                                      <p:to>
                                        <p:strVal val="visible"/>
                                      </p:to>
                                    </p:set>
                                    <p:animEffect transition="in" filter="fade">
                                      <p:cBhvr>
                                        <p:cTn id="38" dur="500"/>
                                        <p:tgtEl>
                                          <p:spTgt spid="61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6153"/>
                                        </p:tgtEl>
                                        <p:attrNameLst>
                                          <p:attrName>style.visibility</p:attrName>
                                        </p:attrNameLst>
                                      </p:cBhvr>
                                      <p:to>
                                        <p:strVal val="visible"/>
                                      </p:to>
                                    </p:set>
                                    <p:anim calcmode="lin" valueType="num">
                                      <p:cBhvr>
                                        <p:cTn id="43" dur="1000" fill="hold"/>
                                        <p:tgtEl>
                                          <p:spTgt spid="6153"/>
                                        </p:tgtEl>
                                        <p:attrNameLst>
                                          <p:attrName>ppt_w</p:attrName>
                                        </p:attrNameLst>
                                      </p:cBhvr>
                                      <p:tavLst>
                                        <p:tav tm="0">
                                          <p:val>
                                            <p:fltVal val="0"/>
                                          </p:val>
                                        </p:tav>
                                        <p:tav tm="100000">
                                          <p:val>
                                            <p:strVal val="#ppt_w"/>
                                          </p:val>
                                        </p:tav>
                                      </p:tavLst>
                                    </p:anim>
                                    <p:anim calcmode="lin" valueType="num">
                                      <p:cBhvr>
                                        <p:cTn id="44" dur="1000" fill="hold"/>
                                        <p:tgtEl>
                                          <p:spTgt spid="6153"/>
                                        </p:tgtEl>
                                        <p:attrNameLst>
                                          <p:attrName>ppt_h</p:attrName>
                                        </p:attrNameLst>
                                      </p:cBhvr>
                                      <p:tavLst>
                                        <p:tav tm="0">
                                          <p:val>
                                            <p:fltVal val="0"/>
                                          </p:val>
                                        </p:tav>
                                        <p:tav tm="100000">
                                          <p:val>
                                            <p:strVal val="#ppt_h"/>
                                          </p:val>
                                        </p:tav>
                                      </p:tavLst>
                                    </p:anim>
                                    <p:anim calcmode="lin" valueType="num">
                                      <p:cBhvr>
                                        <p:cTn id="45" dur="1000" fill="hold"/>
                                        <p:tgtEl>
                                          <p:spTgt spid="6153"/>
                                        </p:tgtEl>
                                        <p:attrNameLst>
                                          <p:attrName>style.rotation</p:attrName>
                                        </p:attrNameLst>
                                      </p:cBhvr>
                                      <p:tavLst>
                                        <p:tav tm="0">
                                          <p:val>
                                            <p:fltVal val="90"/>
                                          </p:val>
                                        </p:tav>
                                        <p:tav tm="100000">
                                          <p:val>
                                            <p:fltVal val="0"/>
                                          </p:val>
                                        </p:tav>
                                      </p:tavLst>
                                    </p:anim>
                                    <p:animEffect transition="in" filter="fade">
                                      <p:cBhvr>
                                        <p:cTn id="46" dur="1000"/>
                                        <p:tgtEl>
                                          <p:spTgt spid="6153"/>
                                        </p:tgtEl>
                                      </p:cBhvr>
                                    </p:animEffect>
                                  </p:childTnLst>
                                </p:cTn>
                              </p:par>
                            </p:childTnLst>
                          </p:cTn>
                        </p:par>
                        <p:par>
                          <p:cTn id="47" fill="hold" nodeType="afterGroup">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6156"/>
                                        </p:tgtEl>
                                        <p:attrNameLst>
                                          <p:attrName>style.visibility</p:attrName>
                                        </p:attrNameLst>
                                      </p:cBhvr>
                                      <p:to>
                                        <p:strVal val="visible"/>
                                      </p:to>
                                    </p:set>
                                    <p:animEffect transition="in" filter="fade">
                                      <p:cBhvr>
                                        <p:cTn id="50"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6" grpId="0" animBg="1"/>
      <p:bldP spid="6157" grpId="0" animBg="1"/>
      <p:bldP spid="6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3819525" cy="15811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74356" y="3966921"/>
            <a:ext cx="4626244" cy="2308324"/>
          </a:xfrm>
          <a:prstGeom prst="rect">
            <a:avLst/>
          </a:prstGeom>
        </p:spPr>
        <p:txBody>
          <a:bodyPr wrap="square">
            <a:spAutoFit/>
          </a:bodyPr>
          <a:lstStyle/>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Florida Plant Diagnostic Network </a:t>
            </a:r>
            <a:r>
              <a:rPr lang="en-US" dirty="0" smtClean="0">
                <a:solidFill>
                  <a:schemeClr val="bg1"/>
                </a:solidFill>
                <a:effectLst>
                  <a:outerShdw blurRad="38100" dist="38100" dir="2700000" algn="tl">
                    <a:srgbClr val="000000">
                      <a:alpha val="43137"/>
                    </a:srgbClr>
                  </a:outerShdw>
                </a:effectLst>
              </a:rPr>
              <a:t>(FPDN) (http://fpdn.ifas.ufl.edu)</a:t>
            </a:r>
          </a:p>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Southern Plant Diagnostic Network </a:t>
            </a:r>
            <a:r>
              <a:rPr lang="en-US" dirty="0" smtClean="0">
                <a:solidFill>
                  <a:schemeClr val="bg1"/>
                </a:solidFill>
                <a:effectLst>
                  <a:outerShdw blurRad="38100" dist="38100" dir="2700000" algn="tl">
                    <a:srgbClr val="000000">
                      <a:alpha val="43137"/>
                    </a:srgbClr>
                  </a:outerShdw>
                </a:effectLst>
              </a:rPr>
              <a:t>(SPDN) (http://spdn.ifas.ufl.edu) </a:t>
            </a:r>
          </a:p>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International Plant Diagnostic Network </a:t>
            </a:r>
            <a:r>
              <a:rPr lang="en-US" dirty="0" smtClean="0">
                <a:solidFill>
                  <a:schemeClr val="bg1"/>
                </a:solidFill>
                <a:effectLst>
                  <a:outerShdw blurRad="38100" dist="38100" dir="2700000" algn="tl">
                    <a:srgbClr val="000000">
                      <a:alpha val="43137"/>
                    </a:srgbClr>
                  </a:outerShdw>
                </a:effectLst>
              </a:rPr>
              <a:t>(IPDN) (http://www.intpdn.org)</a:t>
            </a:r>
          </a:p>
          <a:p>
            <a:pPr marL="285750" indent="-285750">
              <a:buClr>
                <a:srgbClr val="FFFF00"/>
              </a:buClr>
              <a:buSzPct val="150000"/>
              <a:buFont typeface="Arial" pitchFamily="34" charset="0"/>
              <a:buChar char="•"/>
            </a:pPr>
            <a:r>
              <a:rPr lang="en-US" u="sng" dirty="0" smtClean="0">
                <a:solidFill>
                  <a:srgbClr val="FFFF00"/>
                </a:solidFill>
                <a:effectLst>
                  <a:outerShdw blurRad="38100" dist="38100" dir="2700000" algn="tl">
                    <a:srgbClr val="000000">
                      <a:alpha val="43137"/>
                    </a:srgbClr>
                  </a:outerShdw>
                </a:effectLst>
              </a:rPr>
              <a:t>National Plant Diagnostic Network </a:t>
            </a:r>
            <a:r>
              <a:rPr lang="en-US" dirty="0" smtClean="0">
                <a:solidFill>
                  <a:schemeClr val="bg1"/>
                </a:solidFill>
                <a:effectLst>
                  <a:outerShdw blurRad="38100" dist="38100" dir="2700000" algn="tl">
                    <a:srgbClr val="000000">
                      <a:alpha val="43137"/>
                    </a:srgbClr>
                  </a:outerShdw>
                </a:effectLst>
              </a:rPr>
              <a:t>(NPDN) (http://www.npdn.org) </a:t>
            </a:r>
            <a:endParaRPr lang="en-US" dirty="0">
              <a:solidFill>
                <a:schemeClr val="bg1"/>
              </a:solidFill>
              <a:effectLst>
                <a:outerShdw blurRad="38100" dist="38100" dir="2700000" algn="tl">
                  <a:srgbClr val="000000">
                    <a:alpha val="43137"/>
                  </a:srgbClr>
                </a:outerShdw>
              </a:effectLst>
            </a:endParaRPr>
          </a:p>
        </p:txBody>
      </p:sp>
      <p:pic>
        <p:nvPicPr>
          <p:cNvPr id="9" name="Picture 20" descr="npdn log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563614"/>
            <a:ext cx="2743200" cy="685800"/>
          </a:xfrm>
          <a:prstGeom prst="rect">
            <a:avLst/>
          </a:prstGeom>
          <a:noFill/>
          <a:ln w="19050">
            <a:solidFill>
              <a:schemeClr val="tx1"/>
            </a:solidFill>
          </a:ln>
        </p:spPr>
      </p:pic>
      <p:pic>
        <p:nvPicPr>
          <p:cNvPr id="10" name="Picture 17" descr="SPDN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36300"/>
            <a:ext cx="2821343" cy="897700"/>
          </a:xfrm>
          <a:prstGeom prst="rect">
            <a:avLst/>
          </a:prstGeom>
          <a:noFill/>
          <a:ln w="19050">
            <a:solidFill>
              <a:schemeClr val="tx1"/>
            </a:solidFill>
          </a:ln>
        </p:spPr>
      </p:pic>
      <p:pic>
        <p:nvPicPr>
          <p:cNvPr id="11" name="Picture 18" descr="fpdn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380448"/>
            <a:ext cx="2973743" cy="810551"/>
          </a:xfrm>
          <a:prstGeom prst="rect">
            <a:avLst/>
          </a:prstGeom>
          <a:noFill/>
          <a:ln w="19050">
            <a:solidFill>
              <a:schemeClr val="tx1"/>
            </a:solidFill>
          </a:ln>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28600"/>
            <a:ext cx="9144000" cy="142995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6557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2" name="Rectangle 4"/>
          <p:cNvSpPr>
            <a:spLocks noChangeArrowheads="1"/>
          </p:cNvSpPr>
          <p:nvPr/>
        </p:nvSpPr>
        <p:spPr bwMode="auto">
          <a:xfrm>
            <a:off x="228600" y="76200"/>
            <a:ext cx="8991600" cy="4572000"/>
          </a:xfrm>
          <a:prstGeom prst="rect">
            <a:avLst/>
          </a:prstGeom>
          <a:noFill/>
          <a:ln w="12700">
            <a:noFill/>
            <a:miter lim="800000"/>
            <a:headEnd/>
            <a:tailEnd/>
          </a:ln>
          <a:effectLst/>
        </p:spPr>
        <p:txBody>
          <a:bodyPr lIns="90488" tIns="44450" rIns="90488" bIns="44450" anchor="ctr"/>
          <a:lstStyle/>
          <a:p>
            <a:pPr algn="ctr">
              <a:defRPr/>
            </a:pPr>
            <a:r>
              <a:rPr lang="en-US" sz="9600" b="1" dirty="0">
                <a:solidFill>
                  <a:srgbClr val="FE9B03"/>
                </a:solidFill>
                <a:effectLst>
                  <a:outerShdw blurRad="50800" dist="50800" dir="2700000" algn="tl">
                    <a:srgbClr val="040000"/>
                  </a:outerShdw>
                </a:effectLst>
              </a:rPr>
              <a:t> </a:t>
            </a:r>
          </a:p>
        </p:txBody>
      </p:sp>
      <p:sp>
        <p:nvSpPr>
          <p:cNvPr id="6" name="Rectangle 16"/>
          <p:cNvSpPr>
            <a:spLocks noChangeArrowheads="1"/>
          </p:cNvSpPr>
          <p:nvPr/>
        </p:nvSpPr>
        <p:spPr bwMode="auto">
          <a:xfrm>
            <a:off x="-228600" y="3153"/>
            <a:ext cx="9535978" cy="838200"/>
          </a:xfrm>
          <a:prstGeom prst="rect">
            <a:avLst/>
          </a:prstGeom>
          <a:noFill/>
          <a:ln w="9525">
            <a:noFill/>
            <a:miter lim="800000"/>
            <a:headEnd/>
            <a:tailEnd/>
          </a:ln>
          <a:effectLst/>
        </p:spPr>
        <p:txBody>
          <a:bodyPr anchor="ctr"/>
          <a:lstStyle/>
          <a:p>
            <a:pPr algn="ctr">
              <a:defRPr/>
            </a:pPr>
            <a:r>
              <a:rPr lang="en-US" sz="4000" b="1" dirty="0">
                <a:solidFill>
                  <a:srgbClr val="00FF00"/>
                </a:solidFill>
                <a:effectLst>
                  <a:outerShdw blurRad="38100" dist="38100" dir="2700000" algn="tl">
                    <a:srgbClr val="000000"/>
                  </a:outerShdw>
                </a:effectLst>
                <a:latin typeface="Lucida Sans" pitchFamily="34" charset="0"/>
              </a:rPr>
              <a:t>DDIS and Diagnostic </a:t>
            </a:r>
            <a:r>
              <a:rPr lang="en-US" sz="4000" b="1" dirty="0" smtClean="0">
                <a:solidFill>
                  <a:srgbClr val="00FF00"/>
                </a:solidFill>
                <a:effectLst>
                  <a:outerShdw blurRad="38100" dist="38100" dir="2700000" algn="tl">
                    <a:srgbClr val="000000"/>
                  </a:outerShdw>
                </a:effectLst>
                <a:latin typeface="Lucida Sans" pitchFamily="34" charset="0"/>
              </a:rPr>
              <a:t>Laboratories</a:t>
            </a:r>
            <a:endParaRPr lang="en-US" sz="3600" b="1" dirty="0">
              <a:solidFill>
                <a:srgbClr val="00FF00"/>
              </a:solidFill>
              <a:effectLst>
                <a:outerShdw blurRad="38100" dist="38100" dir="2700000" algn="tl">
                  <a:srgbClr val="000000"/>
                </a:outerShdw>
              </a:effectLst>
              <a:latin typeface="Lucida Sans" pitchFamily="34"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0" y="990600"/>
            <a:ext cx="7620000" cy="514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78326" y="6172200"/>
            <a:ext cx="3646274" cy="523220"/>
          </a:xfrm>
          <a:prstGeom prst="rect">
            <a:avLst/>
          </a:prstGeom>
        </p:spPr>
        <p:txBody>
          <a:bodyPr wrap="square">
            <a:spAutoFit/>
          </a:bodyPr>
          <a:lstStyle/>
          <a:p>
            <a:r>
              <a:rPr lang="en-US" sz="2800" dirty="0">
                <a:solidFill>
                  <a:srgbClr val="FFFF00"/>
                </a:solidFill>
                <a:effectLst>
                  <a:outerShdw blurRad="38100" dist="38100" dir="2700000" algn="tl">
                    <a:srgbClr val="000000">
                      <a:alpha val="43137"/>
                    </a:srgbClr>
                  </a:outerShdw>
                </a:effectLst>
              </a:rPr>
              <a:t>http://</a:t>
            </a:r>
            <a:r>
              <a:rPr lang="en-US" sz="2800" dirty="0" smtClean="0">
                <a:solidFill>
                  <a:srgbClr val="FFFF00"/>
                </a:solidFill>
                <a:effectLst>
                  <a:outerShdw blurRad="38100" dist="38100" dir="2700000" algn="tl">
                    <a:srgbClr val="000000">
                      <a:alpha val="43137"/>
                    </a:srgbClr>
                  </a:outerShdw>
                </a:effectLst>
              </a:rPr>
              <a:t>ddis.ifas.ufl.edu </a:t>
            </a:r>
            <a:endParaRPr lang="en-US" sz="2800" dirty="0">
              <a:solidFill>
                <a:srgbClr val="FFFF00"/>
              </a:solidFill>
              <a:effectLst>
                <a:outerShdw blurRad="38100" dist="38100" dir="2700000" algn="tl">
                  <a:srgbClr val="000000">
                    <a:alpha val="43137"/>
                  </a:srgbClr>
                </a:outerShdw>
              </a:effectLst>
            </a:endParaRPr>
          </a:p>
        </p:txBody>
      </p:sp>
      <p:sp>
        <p:nvSpPr>
          <p:cNvPr id="8" name="Left Arrow 7"/>
          <p:cNvSpPr/>
          <p:nvPr/>
        </p:nvSpPr>
        <p:spPr>
          <a:xfrm>
            <a:off x="2362200" y="3886200"/>
            <a:ext cx="838200" cy="34384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02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47058"/>
            <a:ext cx="6953250" cy="6369050"/>
          </a:xfrm>
          <a:prstGeom prst="rect">
            <a:avLst/>
          </a:prstGeom>
          <a:noFill/>
          <a:ln w="19050">
            <a:solidFill>
              <a:schemeClr val="tx1"/>
            </a:solidFill>
            <a:miter lim="800000"/>
            <a:headEnd/>
            <a:tailEnd/>
          </a:ln>
        </p:spPr>
      </p:pic>
      <p:sp>
        <p:nvSpPr>
          <p:cNvPr id="4" name="Rectangle 3"/>
          <p:cNvSpPr/>
          <p:nvPr/>
        </p:nvSpPr>
        <p:spPr>
          <a:xfrm>
            <a:off x="1219200" y="5638800"/>
            <a:ext cx="4343400" cy="923330"/>
          </a:xfrm>
          <a:prstGeom prst="rect">
            <a:avLst/>
          </a:prstGeom>
          <a:solidFill>
            <a:schemeClr val="bg1"/>
          </a:solidFill>
          <a:ln w="19050">
            <a:solidFill>
              <a:srgbClr val="FF0000"/>
            </a:solidFill>
          </a:ln>
        </p:spPr>
        <p:txBody>
          <a:bodyPr wrap="square">
            <a:spAutoFit/>
          </a:bodyPr>
          <a:lstStyle/>
          <a:p>
            <a:r>
              <a:rPr lang="en-US" b="0" dirty="0" smtClean="0"/>
              <a:t>Submitting DDIS Samples</a:t>
            </a:r>
            <a:endParaRPr lang="en-US" dirty="0" smtClean="0"/>
          </a:p>
          <a:p>
            <a:r>
              <a:rPr lang="en-US" dirty="0" smtClean="0"/>
              <a:t>Amanda Hodges, Ph.D. &amp; </a:t>
            </a:r>
            <a:r>
              <a:rPr lang="en-US" dirty="0" err="1" smtClean="0"/>
              <a:t>Jiannong</a:t>
            </a:r>
            <a:r>
              <a:rPr lang="en-US" dirty="0" smtClean="0"/>
              <a:t> </a:t>
            </a:r>
            <a:r>
              <a:rPr lang="en-US" dirty="0" err="1" smtClean="0"/>
              <a:t>Xin</a:t>
            </a:r>
            <a:r>
              <a:rPr lang="en-US" dirty="0" smtClean="0"/>
              <a:t>, Ph.D.</a:t>
            </a:r>
          </a:p>
          <a:p>
            <a:r>
              <a:rPr lang="en-US" dirty="0" smtClean="0"/>
              <a:t>UF/IFAS Extension</a:t>
            </a:r>
            <a:endParaRPr lang="en-US" dirty="0"/>
          </a:p>
        </p:txBody>
      </p:sp>
    </p:spTree>
    <p:extLst>
      <p:ext uri="{BB962C8B-B14F-4D97-AF65-F5344CB8AC3E}">
        <p14:creationId xmlns:p14="http://schemas.microsoft.com/office/powerpoint/2010/main" val="42316400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0"/>
          <p:cNvGrpSpPr>
            <a:grpSpLocks/>
          </p:cNvGrpSpPr>
          <p:nvPr/>
        </p:nvGrpSpPr>
        <p:grpSpPr bwMode="auto">
          <a:xfrm>
            <a:off x="647700" y="2831528"/>
            <a:ext cx="7848600" cy="3695552"/>
            <a:chOff x="144" y="1776"/>
            <a:chExt cx="5472" cy="2860"/>
          </a:xfrm>
          <a:solidFill>
            <a:schemeClr val="bg1"/>
          </a:solidFill>
        </p:grpSpPr>
        <p:sp>
          <p:nvSpPr>
            <p:cNvPr id="19460" name="Oval 6"/>
            <p:cNvSpPr>
              <a:spLocks noChangeArrowheads="1"/>
            </p:cNvSpPr>
            <p:nvPr/>
          </p:nvSpPr>
          <p:spPr bwMode="auto">
            <a:xfrm>
              <a:off x="144" y="1776"/>
              <a:ext cx="5472" cy="2064"/>
            </a:xfrm>
            <a:prstGeom prst="ellipse">
              <a:avLst/>
            </a:prstGeom>
            <a:grpFill/>
            <a:ln w="38100">
              <a:solidFill>
                <a:srgbClr val="000000"/>
              </a:solidFill>
              <a:round/>
              <a:headEnd/>
              <a:tailEnd/>
            </a:ln>
          </p:spPr>
          <p:txBody>
            <a:bodyPr wrap="none" anchor="ctr"/>
            <a:lstStyle/>
            <a:p>
              <a:endParaRPr lang="en-US"/>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2160"/>
              <a:ext cx="3888" cy="12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1144" name="Text Box 8"/>
            <p:cNvSpPr txBox="1">
              <a:spLocks noChangeArrowheads="1"/>
            </p:cNvSpPr>
            <p:nvPr/>
          </p:nvSpPr>
          <p:spPr bwMode="auto">
            <a:xfrm>
              <a:off x="1446" y="4136"/>
              <a:ext cx="3338" cy="500"/>
            </a:xfrm>
            <a:prstGeom prst="rect">
              <a:avLst/>
            </a:prstGeom>
            <a:noFill/>
            <a:ln w="9525">
              <a:noFill/>
              <a:miter lim="800000"/>
              <a:headEnd/>
              <a:tailEnd/>
            </a:ln>
            <a:effectLst/>
          </p:spPr>
          <p:txBody>
            <a:bodyPr wrap="square">
              <a:spAutoFit/>
            </a:bodyPr>
            <a:lstStyle/>
            <a:p>
              <a:pPr>
                <a:defRPr/>
              </a:pPr>
              <a:r>
                <a:rPr lang="en-US" sz="3600" dirty="0">
                  <a:solidFill>
                    <a:schemeClr val="bg1"/>
                  </a:solidFill>
                  <a:effectLst>
                    <a:outerShdw blurRad="38100" dist="38100" dir="2700000" algn="tl">
                      <a:srgbClr val="000000"/>
                    </a:outerShdw>
                  </a:effectLst>
                </a:rPr>
                <a:t>http://ipm.ifas.ufl.edu</a:t>
              </a:r>
            </a:p>
          </p:txBody>
        </p:sp>
      </p:grpSp>
      <p:sp>
        <p:nvSpPr>
          <p:cNvPr id="11" name="Text Box 2"/>
          <p:cNvSpPr txBox="1">
            <a:spLocks noChangeArrowheads="1"/>
          </p:cNvSpPr>
          <p:nvPr/>
        </p:nvSpPr>
        <p:spPr bwMode="auto">
          <a:xfrm>
            <a:off x="0" y="411163"/>
            <a:ext cx="9144000" cy="2103437"/>
          </a:xfrm>
          <a:prstGeom prst="rect">
            <a:avLst/>
          </a:prstGeom>
          <a:noFill/>
          <a:ln w="9525">
            <a:noFill/>
            <a:miter lim="800000"/>
            <a:headEnd/>
            <a:tailEnd/>
          </a:ln>
          <a:effectLst/>
        </p:spPr>
        <p:txBody>
          <a:bodyPr>
            <a:spAutoFit/>
          </a:bodyPr>
          <a:lstStyle/>
          <a:p>
            <a:pPr algn="ctr" eaLnBrk="1" hangingPunct="1">
              <a:spcBef>
                <a:spcPct val="50000"/>
              </a:spcBef>
              <a:defRPr/>
            </a:pPr>
            <a:r>
              <a:rPr lang="en-US" sz="3200" b="1" i="1" dirty="0">
                <a:solidFill>
                  <a:srgbClr val="66FF33"/>
                </a:solidFill>
                <a:effectLst>
                  <a:outerShdw blurRad="38100" dist="38100" dir="2700000" algn="tl">
                    <a:srgbClr val="000000"/>
                  </a:outerShdw>
                </a:effectLst>
                <a:latin typeface="Lucida Sans" pitchFamily="34" charset="0"/>
                <a:cs typeface="Times New Roman" pitchFamily="18" charset="0"/>
              </a:rPr>
              <a:t>IPM Florida </a:t>
            </a:r>
            <a:r>
              <a:rPr lang="en-US" sz="3200" dirty="0">
                <a:solidFill>
                  <a:schemeClr val="bg1"/>
                </a:solidFill>
                <a:effectLst>
                  <a:outerShdw blurRad="38100" dist="38100" dir="2700000" algn="tl">
                    <a:srgbClr val="000000">
                      <a:alpha val="43137"/>
                    </a:srgbClr>
                  </a:outerShdw>
                </a:effectLst>
                <a:cs typeface="Times New Roman" pitchFamily="18" charset="0"/>
              </a:rPr>
              <a:t>provides statewide, interdisciplinary and inter-unit coordination and assistance for UF/IFAS integrated pest management </a:t>
            </a:r>
            <a:r>
              <a:rPr lang="en-US" sz="3200" dirty="0" smtClean="0">
                <a:solidFill>
                  <a:schemeClr val="bg1"/>
                </a:solidFill>
                <a:effectLst>
                  <a:outerShdw blurRad="38100" dist="38100" dir="2700000" algn="tl">
                    <a:srgbClr val="000000">
                      <a:alpha val="43137"/>
                    </a:srgbClr>
                  </a:outerShdw>
                </a:effectLst>
                <a:cs typeface="Times New Roman" pitchFamily="18" charset="0"/>
              </a:rPr>
              <a:t>research, </a:t>
            </a:r>
            <a:r>
              <a:rPr lang="en-US" sz="3200" dirty="0">
                <a:solidFill>
                  <a:schemeClr val="bg1"/>
                </a:solidFill>
                <a:effectLst>
                  <a:outerShdw blurRad="38100" dist="38100" dir="2700000" algn="tl">
                    <a:srgbClr val="000000">
                      <a:alpha val="43137"/>
                    </a:srgbClr>
                  </a:outerShdw>
                </a:effectLst>
                <a:cs typeface="Times New Roman" pitchFamily="18" charset="0"/>
              </a:rPr>
              <a:t>Extension and education faculty</a:t>
            </a:r>
            <a:r>
              <a:rPr lang="en-US" sz="3600" dirty="0">
                <a:solidFill>
                  <a:schemeClr val="bg1"/>
                </a:solidFill>
                <a:effectLst>
                  <a:outerShdw blurRad="38100" dist="38100" dir="2700000" algn="tl">
                    <a:srgbClr val="000000">
                      <a:alpha val="43137"/>
                    </a:srgbClr>
                  </a:outerShdw>
                </a:effectLst>
                <a:cs typeface="Times New Roman" pitchFamily="18" charset="0"/>
              </a:rPr>
              <a:t> </a:t>
            </a:r>
          </a:p>
        </p:txBody>
      </p:sp>
    </p:spTree>
    <p:extLst>
      <p:ext uri="{BB962C8B-B14F-4D97-AF65-F5344CB8AC3E}">
        <p14:creationId xmlns:p14="http://schemas.microsoft.com/office/powerpoint/2010/main" val="54115166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687</Words>
  <Application>Microsoft Office PowerPoint</Application>
  <PresentationFormat>On-screen Show (4:3)</PresentationFormat>
  <Paragraphs>114</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   </vt:lpstr>
      <vt:lpstr>Cooperative Extension Service</vt:lpstr>
      <vt:lpstr>How to Send a Sample to Gainesville and Receive the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Data Information Source (EDIS)</vt:lpstr>
      <vt:lpstr>Electronic Data Information Source (EDIS)</vt:lpstr>
      <vt:lpstr>PowerPoint Presentation</vt:lpstr>
      <vt:lpstr>Vegetable Pest Management </vt:lpstr>
      <vt:lpstr>PowerPoint Presentation</vt:lpstr>
      <vt:lpstr>PowerPoint Presentation</vt:lpstr>
      <vt:lpstr>PowerPoint Presentation</vt:lpstr>
      <vt:lpstr>PowerPoint Presentation</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48</cp:revision>
  <dcterms:created xsi:type="dcterms:W3CDTF">2013-07-24T11:22:12Z</dcterms:created>
  <dcterms:modified xsi:type="dcterms:W3CDTF">2013-07-30T14:33:23Z</dcterms:modified>
</cp:coreProperties>
</file>